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1" r:id="rId2"/>
    <p:sldId id="291" r:id="rId3"/>
    <p:sldId id="289" r:id="rId4"/>
    <p:sldId id="294" r:id="rId5"/>
    <p:sldId id="293" r:id="rId6"/>
    <p:sldId id="295" r:id="rId7"/>
    <p:sldId id="296" r:id="rId8"/>
    <p:sldId id="297" r:id="rId9"/>
    <p:sldId id="298" r:id="rId10"/>
    <p:sldId id="299" r:id="rId11"/>
    <p:sldId id="300"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75824" autoAdjust="0"/>
  </p:normalViewPr>
  <p:slideViewPr>
    <p:cSldViewPr>
      <p:cViewPr>
        <p:scale>
          <a:sx n="80" d="100"/>
          <a:sy n="80" d="100"/>
        </p:scale>
        <p:origin x="-594"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36"/>
    </p:cViewPr>
  </p:sorterViewPr>
  <p:notesViewPr>
    <p:cSldViewPr>
      <p:cViewPr varScale="1">
        <p:scale>
          <a:sx n="76" d="100"/>
          <a:sy n="76" d="100"/>
        </p:scale>
        <p:origin x="-221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81D46-8FAB-4211-8080-44DDD3E4F85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27C95C43-7C97-461F-9679-5FAE5F1BDDBC}">
      <dgm:prSet/>
      <dgm:spPr>
        <a:solidFill>
          <a:srgbClr val="FFC000"/>
        </a:solidFill>
      </dgm:spPr>
      <dgm:t>
        <a:bodyPr/>
        <a:lstStyle/>
        <a:p>
          <a:pPr rtl="0"/>
          <a:r>
            <a:rPr lang="en-GB" dirty="0" smtClean="0"/>
            <a:t>Stage 1</a:t>
          </a:r>
          <a:endParaRPr lang="en-GB" dirty="0"/>
        </a:p>
      </dgm:t>
    </dgm:pt>
    <dgm:pt modelId="{059CF565-6C41-4BED-A4E3-910BEBDA920C}" type="parTrans" cxnId="{CC18B746-E651-4990-9A73-B96BA1E8B88D}">
      <dgm:prSet/>
      <dgm:spPr/>
      <dgm:t>
        <a:bodyPr/>
        <a:lstStyle/>
        <a:p>
          <a:endParaRPr lang="en-GB"/>
        </a:p>
      </dgm:t>
    </dgm:pt>
    <dgm:pt modelId="{0B3936DC-35E3-4EBE-9271-6EC75899B916}" type="sibTrans" cxnId="{CC18B746-E651-4990-9A73-B96BA1E8B88D}">
      <dgm:prSet/>
      <dgm:spPr/>
      <dgm:t>
        <a:bodyPr/>
        <a:lstStyle/>
        <a:p>
          <a:endParaRPr lang="en-GB"/>
        </a:p>
      </dgm:t>
    </dgm:pt>
    <dgm:pt modelId="{217F99CA-A2A2-4BBD-8836-27AF98F4F976}">
      <dgm:prSet/>
      <dgm:spPr>
        <a:solidFill>
          <a:srgbClr val="92D050"/>
        </a:solidFill>
      </dgm:spPr>
      <dgm:t>
        <a:bodyPr/>
        <a:lstStyle/>
        <a:p>
          <a:pPr rtl="0"/>
          <a:r>
            <a:rPr lang="en-GB" dirty="0" smtClean="0"/>
            <a:t>Stage 2</a:t>
          </a:r>
          <a:endParaRPr lang="en-GB" dirty="0"/>
        </a:p>
      </dgm:t>
    </dgm:pt>
    <dgm:pt modelId="{41E34446-10F5-4E40-AB54-5678C3BEE224}" type="parTrans" cxnId="{E5C3000B-13C6-41F7-B36F-11939B75D119}">
      <dgm:prSet/>
      <dgm:spPr/>
      <dgm:t>
        <a:bodyPr/>
        <a:lstStyle/>
        <a:p>
          <a:endParaRPr lang="en-GB"/>
        </a:p>
      </dgm:t>
    </dgm:pt>
    <dgm:pt modelId="{8DF7E811-2230-43BA-A7BC-C57C901D0FE1}" type="sibTrans" cxnId="{E5C3000B-13C6-41F7-B36F-11939B75D119}">
      <dgm:prSet/>
      <dgm:spPr/>
      <dgm:t>
        <a:bodyPr/>
        <a:lstStyle/>
        <a:p>
          <a:endParaRPr lang="en-GB"/>
        </a:p>
      </dgm:t>
    </dgm:pt>
    <dgm:pt modelId="{F66736F5-B1AF-4198-B2FB-802A581F7E5A}">
      <dgm:prSet/>
      <dgm:spPr>
        <a:solidFill>
          <a:srgbClr val="00B0F0"/>
        </a:solidFill>
      </dgm:spPr>
      <dgm:t>
        <a:bodyPr/>
        <a:lstStyle/>
        <a:p>
          <a:pPr rtl="0"/>
          <a:r>
            <a:rPr lang="en-GB" smtClean="0"/>
            <a:t>Stage 3 </a:t>
          </a:r>
          <a:endParaRPr lang="en-GB"/>
        </a:p>
      </dgm:t>
    </dgm:pt>
    <dgm:pt modelId="{574216F7-6FCB-4480-88FC-47EE157D3C86}" type="parTrans" cxnId="{E8DE4AB7-BF3C-4046-9BF3-4B5B74BCC3CA}">
      <dgm:prSet/>
      <dgm:spPr/>
      <dgm:t>
        <a:bodyPr/>
        <a:lstStyle/>
        <a:p>
          <a:endParaRPr lang="en-GB"/>
        </a:p>
      </dgm:t>
    </dgm:pt>
    <dgm:pt modelId="{A39E9494-F51C-4D7B-B776-BAB06CD916D6}" type="sibTrans" cxnId="{E8DE4AB7-BF3C-4046-9BF3-4B5B74BCC3CA}">
      <dgm:prSet/>
      <dgm:spPr/>
      <dgm:t>
        <a:bodyPr/>
        <a:lstStyle/>
        <a:p>
          <a:endParaRPr lang="en-GB"/>
        </a:p>
      </dgm:t>
    </dgm:pt>
    <dgm:pt modelId="{44E210A2-E2C8-4FF4-8114-DBC8BB1410A8}">
      <dgm:prSet/>
      <dgm:spPr/>
      <dgm:t>
        <a:bodyPr/>
        <a:lstStyle/>
        <a:p>
          <a:pPr rtl="0"/>
          <a:r>
            <a:rPr lang="en-GB" dirty="0" smtClean="0"/>
            <a:t>Stage 4</a:t>
          </a:r>
          <a:endParaRPr lang="en-GB" dirty="0"/>
        </a:p>
      </dgm:t>
    </dgm:pt>
    <dgm:pt modelId="{CF3B529C-03F7-4C85-AF0A-B6FBF2EBCFBB}" type="parTrans" cxnId="{1458D833-4654-416D-A24E-736202111EE3}">
      <dgm:prSet/>
      <dgm:spPr/>
      <dgm:t>
        <a:bodyPr/>
        <a:lstStyle/>
        <a:p>
          <a:endParaRPr lang="en-GB"/>
        </a:p>
      </dgm:t>
    </dgm:pt>
    <dgm:pt modelId="{2D116AED-DBDD-4C7E-B178-B85A51EA164A}" type="sibTrans" cxnId="{1458D833-4654-416D-A24E-736202111EE3}">
      <dgm:prSet/>
      <dgm:spPr/>
      <dgm:t>
        <a:bodyPr/>
        <a:lstStyle/>
        <a:p>
          <a:endParaRPr lang="en-GB"/>
        </a:p>
      </dgm:t>
    </dgm:pt>
    <dgm:pt modelId="{C02B2C7D-0AA2-4C92-A548-0A9A036EF946}">
      <dgm:prSet/>
      <dgm:spPr/>
      <dgm:t>
        <a:bodyPr/>
        <a:lstStyle/>
        <a:p>
          <a:r>
            <a:rPr lang="en-GB" dirty="0" smtClean="0"/>
            <a:t>Large scale engagement – on-going</a:t>
          </a:r>
          <a:endParaRPr lang="en-GB" dirty="0"/>
        </a:p>
      </dgm:t>
    </dgm:pt>
    <dgm:pt modelId="{5A406A00-D20E-4C98-8451-D0900195E939}" type="parTrans" cxnId="{121EB38D-D8A8-4A7B-B3ED-41DB30D06117}">
      <dgm:prSet/>
      <dgm:spPr/>
      <dgm:t>
        <a:bodyPr/>
        <a:lstStyle/>
        <a:p>
          <a:endParaRPr lang="en-GB"/>
        </a:p>
      </dgm:t>
    </dgm:pt>
    <dgm:pt modelId="{16209170-A4E8-4915-A7E8-66331454D6F7}" type="sibTrans" cxnId="{121EB38D-D8A8-4A7B-B3ED-41DB30D06117}">
      <dgm:prSet/>
      <dgm:spPr/>
      <dgm:t>
        <a:bodyPr/>
        <a:lstStyle/>
        <a:p>
          <a:endParaRPr lang="en-GB"/>
        </a:p>
      </dgm:t>
    </dgm:pt>
    <dgm:pt modelId="{975A42E6-C0BC-4602-9500-E9ED267D4EDC}">
      <dgm:prSet/>
      <dgm:spPr/>
      <dgm:t>
        <a:bodyPr/>
        <a:lstStyle/>
        <a:p>
          <a:r>
            <a:rPr lang="en-GB" dirty="0" smtClean="0"/>
            <a:t>Early work  - completed</a:t>
          </a:r>
          <a:endParaRPr lang="en-GB" dirty="0"/>
        </a:p>
      </dgm:t>
    </dgm:pt>
    <dgm:pt modelId="{5C7CE888-7A07-4EE8-A514-38A107394ED8}" type="parTrans" cxnId="{BD1705DC-96D9-416F-9F2E-9192355052B9}">
      <dgm:prSet/>
      <dgm:spPr/>
      <dgm:t>
        <a:bodyPr/>
        <a:lstStyle/>
        <a:p>
          <a:endParaRPr lang="en-GB"/>
        </a:p>
      </dgm:t>
    </dgm:pt>
    <dgm:pt modelId="{499AF496-7A43-4967-B3F9-2330A30E255C}" type="sibTrans" cxnId="{BD1705DC-96D9-416F-9F2E-9192355052B9}">
      <dgm:prSet/>
      <dgm:spPr/>
      <dgm:t>
        <a:bodyPr/>
        <a:lstStyle/>
        <a:p>
          <a:endParaRPr lang="en-GB"/>
        </a:p>
      </dgm:t>
    </dgm:pt>
    <dgm:pt modelId="{9275C01B-86E8-4C6E-BAF1-BF33CA568099}">
      <dgm:prSet/>
      <dgm:spPr/>
      <dgm:t>
        <a:bodyPr/>
        <a:lstStyle/>
        <a:p>
          <a:r>
            <a:rPr lang="en-GB" dirty="0" smtClean="0"/>
            <a:t>Clarify messages &amp; publish Vision - summer 2017</a:t>
          </a:r>
          <a:endParaRPr lang="en-GB" dirty="0"/>
        </a:p>
      </dgm:t>
    </dgm:pt>
    <dgm:pt modelId="{0202884F-DE19-488B-9C01-2E10E77D0801}" type="parTrans" cxnId="{5278C67B-A0B9-4BE5-8543-4B570FF76DB3}">
      <dgm:prSet/>
      <dgm:spPr/>
      <dgm:t>
        <a:bodyPr/>
        <a:lstStyle/>
        <a:p>
          <a:endParaRPr lang="en-US"/>
        </a:p>
      </dgm:t>
    </dgm:pt>
    <dgm:pt modelId="{23FAFCBA-B2D1-4C6C-AF40-EE9A3EC289F4}" type="sibTrans" cxnId="{5278C67B-A0B9-4BE5-8543-4B570FF76DB3}">
      <dgm:prSet/>
      <dgm:spPr/>
      <dgm:t>
        <a:bodyPr/>
        <a:lstStyle/>
        <a:p>
          <a:endParaRPr lang="en-US"/>
        </a:p>
      </dgm:t>
    </dgm:pt>
    <dgm:pt modelId="{5822E593-3B1A-449A-A2EF-B0B823BE8FC2}">
      <dgm:prSet/>
      <dgm:spPr/>
      <dgm:t>
        <a:bodyPr/>
        <a:lstStyle/>
        <a:p>
          <a:r>
            <a:rPr lang="en-GB" dirty="0" smtClean="0"/>
            <a:t>Inform public - later</a:t>
          </a:r>
          <a:endParaRPr lang="en-GB" dirty="0"/>
        </a:p>
      </dgm:t>
    </dgm:pt>
    <dgm:pt modelId="{4E61026D-AE83-4FDC-9EA9-B549AE491852}" type="parTrans" cxnId="{E9EF769D-DCBC-41D9-92AA-61431812642A}">
      <dgm:prSet/>
      <dgm:spPr/>
      <dgm:t>
        <a:bodyPr/>
        <a:lstStyle/>
        <a:p>
          <a:endParaRPr lang="en-US"/>
        </a:p>
      </dgm:t>
    </dgm:pt>
    <dgm:pt modelId="{CAABBBEE-C746-4718-A84F-E3798B23AB5D}" type="sibTrans" cxnId="{E9EF769D-DCBC-41D9-92AA-61431812642A}">
      <dgm:prSet/>
      <dgm:spPr/>
      <dgm:t>
        <a:bodyPr/>
        <a:lstStyle/>
        <a:p>
          <a:endParaRPr lang="en-US"/>
        </a:p>
      </dgm:t>
    </dgm:pt>
    <dgm:pt modelId="{83FDB5E1-2AAB-4A6B-ADAF-D54F7036A1F2}" type="pres">
      <dgm:prSet presAssocID="{81481D46-8FAB-4211-8080-44DDD3E4F859}" presName="linearFlow" presStyleCnt="0">
        <dgm:presLayoutVars>
          <dgm:dir/>
          <dgm:animLvl val="lvl"/>
          <dgm:resizeHandles val="exact"/>
        </dgm:presLayoutVars>
      </dgm:prSet>
      <dgm:spPr/>
      <dgm:t>
        <a:bodyPr/>
        <a:lstStyle/>
        <a:p>
          <a:endParaRPr lang="en-GB"/>
        </a:p>
      </dgm:t>
    </dgm:pt>
    <dgm:pt modelId="{33BAC464-CC91-4357-BF67-943B01DF0ACD}" type="pres">
      <dgm:prSet presAssocID="{27C95C43-7C97-461F-9679-5FAE5F1BDDBC}" presName="composite" presStyleCnt="0"/>
      <dgm:spPr/>
    </dgm:pt>
    <dgm:pt modelId="{76A09F96-4699-47A8-AC5C-549E73A6529B}" type="pres">
      <dgm:prSet presAssocID="{27C95C43-7C97-461F-9679-5FAE5F1BDDBC}" presName="parentText" presStyleLbl="alignNode1" presStyleIdx="0" presStyleCnt="4">
        <dgm:presLayoutVars>
          <dgm:chMax val="1"/>
          <dgm:bulletEnabled val="1"/>
        </dgm:presLayoutVars>
      </dgm:prSet>
      <dgm:spPr/>
      <dgm:t>
        <a:bodyPr/>
        <a:lstStyle/>
        <a:p>
          <a:endParaRPr lang="en-GB"/>
        </a:p>
      </dgm:t>
    </dgm:pt>
    <dgm:pt modelId="{B2976513-780B-426E-A269-EC7950C4E547}" type="pres">
      <dgm:prSet presAssocID="{27C95C43-7C97-461F-9679-5FAE5F1BDDBC}" presName="descendantText" presStyleLbl="alignAcc1" presStyleIdx="0" presStyleCnt="4">
        <dgm:presLayoutVars>
          <dgm:bulletEnabled val="1"/>
        </dgm:presLayoutVars>
      </dgm:prSet>
      <dgm:spPr/>
      <dgm:t>
        <a:bodyPr/>
        <a:lstStyle/>
        <a:p>
          <a:endParaRPr lang="en-GB"/>
        </a:p>
      </dgm:t>
    </dgm:pt>
    <dgm:pt modelId="{27EFD37D-6143-40FF-87C9-493121B6D45C}" type="pres">
      <dgm:prSet presAssocID="{0B3936DC-35E3-4EBE-9271-6EC75899B916}" presName="sp" presStyleCnt="0"/>
      <dgm:spPr/>
    </dgm:pt>
    <dgm:pt modelId="{6F19BE68-1EAE-4B89-92E8-7078A87E06BB}" type="pres">
      <dgm:prSet presAssocID="{217F99CA-A2A2-4BBD-8836-27AF98F4F976}" presName="composite" presStyleCnt="0"/>
      <dgm:spPr/>
    </dgm:pt>
    <dgm:pt modelId="{1AF65B92-51CE-49C9-B3C6-C2F405317A70}" type="pres">
      <dgm:prSet presAssocID="{217F99CA-A2A2-4BBD-8836-27AF98F4F976}" presName="parentText" presStyleLbl="alignNode1" presStyleIdx="1" presStyleCnt="4">
        <dgm:presLayoutVars>
          <dgm:chMax val="1"/>
          <dgm:bulletEnabled val="1"/>
        </dgm:presLayoutVars>
      </dgm:prSet>
      <dgm:spPr/>
      <dgm:t>
        <a:bodyPr/>
        <a:lstStyle/>
        <a:p>
          <a:endParaRPr lang="en-GB"/>
        </a:p>
      </dgm:t>
    </dgm:pt>
    <dgm:pt modelId="{1D9B66BE-2601-415C-B076-D54E84DD26C9}" type="pres">
      <dgm:prSet presAssocID="{217F99CA-A2A2-4BBD-8836-27AF98F4F976}" presName="descendantText" presStyleLbl="alignAcc1" presStyleIdx="1" presStyleCnt="4">
        <dgm:presLayoutVars>
          <dgm:bulletEnabled val="1"/>
        </dgm:presLayoutVars>
      </dgm:prSet>
      <dgm:spPr/>
      <dgm:t>
        <a:bodyPr/>
        <a:lstStyle/>
        <a:p>
          <a:endParaRPr lang="en-GB"/>
        </a:p>
      </dgm:t>
    </dgm:pt>
    <dgm:pt modelId="{CCC6D372-8D46-4C4F-A4BF-4BF08C272A3F}" type="pres">
      <dgm:prSet presAssocID="{8DF7E811-2230-43BA-A7BC-C57C901D0FE1}" presName="sp" presStyleCnt="0"/>
      <dgm:spPr/>
    </dgm:pt>
    <dgm:pt modelId="{A422BAA1-3B45-43F6-816B-18BAD8634133}" type="pres">
      <dgm:prSet presAssocID="{F66736F5-B1AF-4198-B2FB-802A581F7E5A}" presName="composite" presStyleCnt="0"/>
      <dgm:spPr/>
    </dgm:pt>
    <dgm:pt modelId="{B847DC7E-2552-4377-B57F-57A416BF0380}" type="pres">
      <dgm:prSet presAssocID="{F66736F5-B1AF-4198-B2FB-802A581F7E5A}" presName="parentText" presStyleLbl="alignNode1" presStyleIdx="2" presStyleCnt="4">
        <dgm:presLayoutVars>
          <dgm:chMax val="1"/>
          <dgm:bulletEnabled val="1"/>
        </dgm:presLayoutVars>
      </dgm:prSet>
      <dgm:spPr/>
      <dgm:t>
        <a:bodyPr/>
        <a:lstStyle/>
        <a:p>
          <a:endParaRPr lang="en-GB"/>
        </a:p>
      </dgm:t>
    </dgm:pt>
    <dgm:pt modelId="{00580983-91E4-4AC1-BA23-D97F20BFCEA3}" type="pres">
      <dgm:prSet presAssocID="{F66736F5-B1AF-4198-B2FB-802A581F7E5A}" presName="descendantText" presStyleLbl="alignAcc1" presStyleIdx="2" presStyleCnt="4">
        <dgm:presLayoutVars>
          <dgm:bulletEnabled val="1"/>
        </dgm:presLayoutVars>
      </dgm:prSet>
      <dgm:spPr/>
      <dgm:t>
        <a:bodyPr/>
        <a:lstStyle/>
        <a:p>
          <a:endParaRPr lang="en-GB"/>
        </a:p>
      </dgm:t>
    </dgm:pt>
    <dgm:pt modelId="{DF9423C1-3EEE-432D-B3F7-78590127D9B0}" type="pres">
      <dgm:prSet presAssocID="{A39E9494-F51C-4D7B-B776-BAB06CD916D6}" presName="sp" presStyleCnt="0"/>
      <dgm:spPr/>
    </dgm:pt>
    <dgm:pt modelId="{CBB014C1-D68D-42D0-B301-C86D5013AA3B}" type="pres">
      <dgm:prSet presAssocID="{44E210A2-E2C8-4FF4-8114-DBC8BB1410A8}" presName="composite" presStyleCnt="0"/>
      <dgm:spPr/>
    </dgm:pt>
    <dgm:pt modelId="{19D94DF2-E4CA-48F4-9B45-AA7D331228A0}" type="pres">
      <dgm:prSet presAssocID="{44E210A2-E2C8-4FF4-8114-DBC8BB1410A8}" presName="parentText" presStyleLbl="alignNode1" presStyleIdx="3" presStyleCnt="4">
        <dgm:presLayoutVars>
          <dgm:chMax val="1"/>
          <dgm:bulletEnabled val="1"/>
        </dgm:presLayoutVars>
      </dgm:prSet>
      <dgm:spPr/>
      <dgm:t>
        <a:bodyPr/>
        <a:lstStyle/>
        <a:p>
          <a:endParaRPr lang="en-GB"/>
        </a:p>
      </dgm:t>
    </dgm:pt>
    <dgm:pt modelId="{524E0AA3-FC2A-4DDE-AE4A-FCFFE0A76EE5}" type="pres">
      <dgm:prSet presAssocID="{44E210A2-E2C8-4FF4-8114-DBC8BB1410A8}" presName="descendantText" presStyleLbl="alignAcc1" presStyleIdx="3" presStyleCnt="4">
        <dgm:presLayoutVars>
          <dgm:bulletEnabled val="1"/>
        </dgm:presLayoutVars>
      </dgm:prSet>
      <dgm:spPr/>
      <dgm:t>
        <a:bodyPr/>
        <a:lstStyle/>
        <a:p>
          <a:endParaRPr lang="en-GB"/>
        </a:p>
      </dgm:t>
    </dgm:pt>
  </dgm:ptLst>
  <dgm:cxnLst>
    <dgm:cxn modelId="{E9EF769D-DCBC-41D9-92AA-61431812642A}" srcId="{44E210A2-E2C8-4FF4-8114-DBC8BB1410A8}" destId="{5822E593-3B1A-449A-A2EF-B0B823BE8FC2}" srcOrd="0" destOrd="0" parTransId="{4E61026D-AE83-4FDC-9EA9-B549AE491852}" sibTransId="{CAABBBEE-C746-4718-A84F-E3798B23AB5D}"/>
    <dgm:cxn modelId="{0D98DD9F-A8E4-4553-9A35-A0A3C75A1216}" type="presOf" srcId="{9275C01B-86E8-4C6E-BAF1-BF33CA568099}" destId="{00580983-91E4-4AC1-BA23-D97F20BFCEA3}" srcOrd="0" destOrd="0" presId="urn:microsoft.com/office/officeart/2005/8/layout/chevron2"/>
    <dgm:cxn modelId="{CA59D188-19F9-4461-9AD7-CAFE3C2F2157}" type="presOf" srcId="{44E210A2-E2C8-4FF4-8114-DBC8BB1410A8}" destId="{19D94DF2-E4CA-48F4-9B45-AA7D331228A0}" srcOrd="0" destOrd="0" presId="urn:microsoft.com/office/officeart/2005/8/layout/chevron2"/>
    <dgm:cxn modelId="{E8DE4AB7-BF3C-4046-9BF3-4B5B74BCC3CA}" srcId="{81481D46-8FAB-4211-8080-44DDD3E4F859}" destId="{F66736F5-B1AF-4198-B2FB-802A581F7E5A}" srcOrd="2" destOrd="0" parTransId="{574216F7-6FCB-4480-88FC-47EE157D3C86}" sibTransId="{A39E9494-F51C-4D7B-B776-BAB06CD916D6}"/>
    <dgm:cxn modelId="{0289D2A2-4A2C-4E2C-9FB4-4819A59FEE85}" type="presOf" srcId="{81481D46-8FAB-4211-8080-44DDD3E4F859}" destId="{83FDB5E1-2AAB-4A6B-ADAF-D54F7036A1F2}" srcOrd="0" destOrd="0" presId="urn:microsoft.com/office/officeart/2005/8/layout/chevron2"/>
    <dgm:cxn modelId="{CC18B746-E651-4990-9A73-B96BA1E8B88D}" srcId="{81481D46-8FAB-4211-8080-44DDD3E4F859}" destId="{27C95C43-7C97-461F-9679-5FAE5F1BDDBC}" srcOrd="0" destOrd="0" parTransId="{059CF565-6C41-4BED-A4E3-910BEBDA920C}" sibTransId="{0B3936DC-35E3-4EBE-9271-6EC75899B916}"/>
    <dgm:cxn modelId="{121EB38D-D8A8-4A7B-B3ED-41DB30D06117}" srcId="{217F99CA-A2A2-4BBD-8836-27AF98F4F976}" destId="{C02B2C7D-0AA2-4C92-A548-0A9A036EF946}" srcOrd="0" destOrd="0" parTransId="{5A406A00-D20E-4C98-8451-D0900195E939}" sibTransId="{16209170-A4E8-4915-A7E8-66331454D6F7}"/>
    <dgm:cxn modelId="{AD02D003-9105-489F-9F76-3F3142102D73}" type="presOf" srcId="{5822E593-3B1A-449A-A2EF-B0B823BE8FC2}" destId="{524E0AA3-FC2A-4DDE-AE4A-FCFFE0A76EE5}" srcOrd="0" destOrd="0" presId="urn:microsoft.com/office/officeart/2005/8/layout/chevron2"/>
    <dgm:cxn modelId="{5278C67B-A0B9-4BE5-8543-4B570FF76DB3}" srcId="{F66736F5-B1AF-4198-B2FB-802A581F7E5A}" destId="{9275C01B-86E8-4C6E-BAF1-BF33CA568099}" srcOrd="0" destOrd="0" parTransId="{0202884F-DE19-488B-9C01-2E10E77D0801}" sibTransId="{23FAFCBA-B2D1-4C6C-AF40-EE9A3EC289F4}"/>
    <dgm:cxn modelId="{A1AEE0F7-0545-401E-813A-0E4026121E72}" type="presOf" srcId="{F66736F5-B1AF-4198-B2FB-802A581F7E5A}" destId="{B847DC7E-2552-4377-B57F-57A416BF0380}" srcOrd="0" destOrd="0" presId="urn:microsoft.com/office/officeart/2005/8/layout/chevron2"/>
    <dgm:cxn modelId="{1458D833-4654-416D-A24E-736202111EE3}" srcId="{81481D46-8FAB-4211-8080-44DDD3E4F859}" destId="{44E210A2-E2C8-4FF4-8114-DBC8BB1410A8}" srcOrd="3" destOrd="0" parTransId="{CF3B529C-03F7-4C85-AF0A-B6FBF2EBCFBB}" sibTransId="{2D116AED-DBDD-4C7E-B178-B85A51EA164A}"/>
    <dgm:cxn modelId="{1EF029D4-DB4A-4B4B-9686-71DB9A610CA7}" type="presOf" srcId="{27C95C43-7C97-461F-9679-5FAE5F1BDDBC}" destId="{76A09F96-4699-47A8-AC5C-549E73A6529B}" srcOrd="0" destOrd="0" presId="urn:microsoft.com/office/officeart/2005/8/layout/chevron2"/>
    <dgm:cxn modelId="{E5C3000B-13C6-41F7-B36F-11939B75D119}" srcId="{81481D46-8FAB-4211-8080-44DDD3E4F859}" destId="{217F99CA-A2A2-4BBD-8836-27AF98F4F976}" srcOrd="1" destOrd="0" parTransId="{41E34446-10F5-4E40-AB54-5678C3BEE224}" sibTransId="{8DF7E811-2230-43BA-A7BC-C57C901D0FE1}"/>
    <dgm:cxn modelId="{F96164F9-938F-44C8-96F3-5780B124A5B7}" type="presOf" srcId="{C02B2C7D-0AA2-4C92-A548-0A9A036EF946}" destId="{1D9B66BE-2601-415C-B076-D54E84DD26C9}" srcOrd="0" destOrd="0" presId="urn:microsoft.com/office/officeart/2005/8/layout/chevron2"/>
    <dgm:cxn modelId="{FAC0B629-F1CE-474D-8820-DB5F844324E0}" type="presOf" srcId="{975A42E6-C0BC-4602-9500-E9ED267D4EDC}" destId="{B2976513-780B-426E-A269-EC7950C4E547}" srcOrd="0" destOrd="0" presId="urn:microsoft.com/office/officeart/2005/8/layout/chevron2"/>
    <dgm:cxn modelId="{BD1705DC-96D9-416F-9F2E-9192355052B9}" srcId="{27C95C43-7C97-461F-9679-5FAE5F1BDDBC}" destId="{975A42E6-C0BC-4602-9500-E9ED267D4EDC}" srcOrd="0" destOrd="0" parTransId="{5C7CE888-7A07-4EE8-A514-38A107394ED8}" sibTransId="{499AF496-7A43-4967-B3F9-2330A30E255C}"/>
    <dgm:cxn modelId="{08AABF3F-9F30-4E6C-991B-D644BEC0697A}" type="presOf" srcId="{217F99CA-A2A2-4BBD-8836-27AF98F4F976}" destId="{1AF65B92-51CE-49C9-B3C6-C2F405317A70}" srcOrd="0" destOrd="0" presId="urn:microsoft.com/office/officeart/2005/8/layout/chevron2"/>
    <dgm:cxn modelId="{1BA7C7CE-29E1-4D62-8FB0-03BAE7D29232}" type="presParOf" srcId="{83FDB5E1-2AAB-4A6B-ADAF-D54F7036A1F2}" destId="{33BAC464-CC91-4357-BF67-943B01DF0ACD}" srcOrd="0" destOrd="0" presId="urn:microsoft.com/office/officeart/2005/8/layout/chevron2"/>
    <dgm:cxn modelId="{896B2293-A05B-417B-A7D8-1D8D8CAD74C0}" type="presParOf" srcId="{33BAC464-CC91-4357-BF67-943B01DF0ACD}" destId="{76A09F96-4699-47A8-AC5C-549E73A6529B}" srcOrd="0" destOrd="0" presId="urn:microsoft.com/office/officeart/2005/8/layout/chevron2"/>
    <dgm:cxn modelId="{F110AE61-FF21-4C0F-B749-290BC545BA04}" type="presParOf" srcId="{33BAC464-CC91-4357-BF67-943B01DF0ACD}" destId="{B2976513-780B-426E-A269-EC7950C4E547}" srcOrd="1" destOrd="0" presId="urn:microsoft.com/office/officeart/2005/8/layout/chevron2"/>
    <dgm:cxn modelId="{C370129A-36B6-45B3-B486-24F5D3988810}" type="presParOf" srcId="{83FDB5E1-2AAB-4A6B-ADAF-D54F7036A1F2}" destId="{27EFD37D-6143-40FF-87C9-493121B6D45C}" srcOrd="1" destOrd="0" presId="urn:microsoft.com/office/officeart/2005/8/layout/chevron2"/>
    <dgm:cxn modelId="{6C4B5296-8F33-46A1-A013-8247D01061BD}" type="presParOf" srcId="{83FDB5E1-2AAB-4A6B-ADAF-D54F7036A1F2}" destId="{6F19BE68-1EAE-4B89-92E8-7078A87E06BB}" srcOrd="2" destOrd="0" presId="urn:microsoft.com/office/officeart/2005/8/layout/chevron2"/>
    <dgm:cxn modelId="{D2037FFA-C8B7-4104-B7F9-63F88A6A401E}" type="presParOf" srcId="{6F19BE68-1EAE-4B89-92E8-7078A87E06BB}" destId="{1AF65B92-51CE-49C9-B3C6-C2F405317A70}" srcOrd="0" destOrd="0" presId="urn:microsoft.com/office/officeart/2005/8/layout/chevron2"/>
    <dgm:cxn modelId="{5455988D-7EC4-42B9-8AD2-F95032815392}" type="presParOf" srcId="{6F19BE68-1EAE-4B89-92E8-7078A87E06BB}" destId="{1D9B66BE-2601-415C-B076-D54E84DD26C9}" srcOrd="1" destOrd="0" presId="urn:microsoft.com/office/officeart/2005/8/layout/chevron2"/>
    <dgm:cxn modelId="{95E896C9-41D3-411B-9583-D92CE98B079B}" type="presParOf" srcId="{83FDB5E1-2AAB-4A6B-ADAF-D54F7036A1F2}" destId="{CCC6D372-8D46-4C4F-A4BF-4BF08C272A3F}" srcOrd="3" destOrd="0" presId="urn:microsoft.com/office/officeart/2005/8/layout/chevron2"/>
    <dgm:cxn modelId="{592A75BC-ED2C-4B46-8504-D7A466249926}" type="presParOf" srcId="{83FDB5E1-2AAB-4A6B-ADAF-D54F7036A1F2}" destId="{A422BAA1-3B45-43F6-816B-18BAD8634133}" srcOrd="4" destOrd="0" presId="urn:microsoft.com/office/officeart/2005/8/layout/chevron2"/>
    <dgm:cxn modelId="{5079415B-E06C-41DF-9F7E-BAC65053050E}" type="presParOf" srcId="{A422BAA1-3B45-43F6-816B-18BAD8634133}" destId="{B847DC7E-2552-4377-B57F-57A416BF0380}" srcOrd="0" destOrd="0" presId="urn:microsoft.com/office/officeart/2005/8/layout/chevron2"/>
    <dgm:cxn modelId="{7E51759A-BB1B-4897-ABEC-88D53A409EBB}" type="presParOf" srcId="{A422BAA1-3B45-43F6-816B-18BAD8634133}" destId="{00580983-91E4-4AC1-BA23-D97F20BFCEA3}" srcOrd="1" destOrd="0" presId="urn:microsoft.com/office/officeart/2005/8/layout/chevron2"/>
    <dgm:cxn modelId="{8CF392C0-30D3-4205-9530-8B73CF4C955F}" type="presParOf" srcId="{83FDB5E1-2AAB-4A6B-ADAF-D54F7036A1F2}" destId="{DF9423C1-3EEE-432D-B3F7-78590127D9B0}" srcOrd="5" destOrd="0" presId="urn:microsoft.com/office/officeart/2005/8/layout/chevron2"/>
    <dgm:cxn modelId="{F365FE3F-0C2E-484A-9D91-5983B62BA21B}" type="presParOf" srcId="{83FDB5E1-2AAB-4A6B-ADAF-D54F7036A1F2}" destId="{CBB014C1-D68D-42D0-B301-C86D5013AA3B}" srcOrd="6" destOrd="0" presId="urn:microsoft.com/office/officeart/2005/8/layout/chevron2"/>
    <dgm:cxn modelId="{737E8EE2-9267-4B3B-BC80-C46734FF5103}" type="presParOf" srcId="{CBB014C1-D68D-42D0-B301-C86D5013AA3B}" destId="{19D94DF2-E4CA-48F4-9B45-AA7D331228A0}" srcOrd="0" destOrd="0" presId="urn:microsoft.com/office/officeart/2005/8/layout/chevron2"/>
    <dgm:cxn modelId="{7830D3ED-B14D-47A6-9FE1-301B5548C3AE}" type="presParOf" srcId="{CBB014C1-D68D-42D0-B301-C86D5013AA3B}" destId="{524E0AA3-FC2A-4DDE-AE4A-FCFFE0A76EE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7D62A2-BAEF-44D1-82D9-BA1101EE74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FCF33EB-13E8-4A43-8E5A-7B43901E5A0C}">
      <dgm:prSet/>
      <dgm:spPr>
        <a:solidFill>
          <a:schemeClr val="accent6">
            <a:lumMod val="75000"/>
          </a:schemeClr>
        </a:solidFill>
      </dgm:spPr>
      <dgm:t>
        <a:bodyPr/>
        <a:lstStyle/>
        <a:p>
          <a:pPr rtl="0"/>
          <a:r>
            <a:rPr lang="en-GB" dirty="0" smtClean="0"/>
            <a:t>1. Modernising roles and public perceptions</a:t>
          </a:r>
          <a:endParaRPr lang="en-GB" dirty="0"/>
        </a:p>
      </dgm:t>
    </dgm:pt>
    <dgm:pt modelId="{2DF9FD61-C176-4F75-86B9-D621D1A96760}" type="parTrans" cxnId="{0B4157A7-CC74-41E6-BCCE-0A8E8B9F8D3B}">
      <dgm:prSet/>
      <dgm:spPr/>
      <dgm:t>
        <a:bodyPr/>
        <a:lstStyle/>
        <a:p>
          <a:endParaRPr lang="en-GB"/>
        </a:p>
      </dgm:t>
    </dgm:pt>
    <dgm:pt modelId="{027FABE7-3095-46B5-A3E6-4EDA01787E5B}" type="sibTrans" cxnId="{0B4157A7-CC74-41E6-BCCE-0A8E8B9F8D3B}">
      <dgm:prSet/>
      <dgm:spPr/>
      <dgm:t>
        <a:bodyPr/>
        <a:lstStyle/>
        <a:p>
          <a:endParaRPr lang="en-GB"/>
        </a:p>
      </dgm:t>
    </dgm:pt>
    <dgm:pt modelId="{949A2C5B-80D7-4A4F-81C4-A0D114EDD2D2}">
      <dgm:prSet/>
      <dgm:spPr>
        <a:solidFill>
          <a:schemeClr val="tx2"/>
        </a:solidFill>
      </dgm:spPr>
      <dgm:t>
        <a:bodyPr/>
        <a:lstStyle/>
        <a:p>
          <a:pPr rtl="0"/>
          <a:r>
            <a:rPr lang="en-GB" dirty="0" smtClean="0"/>
            <a:t>2. Staff experience</a:t>
          </a:r>
          <a:endParaRPr lang="en-GB" dirty="0"/>
        </a:p>
      </dgm:t>
    </dgm:pt>
    <dgm:pt modelId="{59F28105-E31F-4FD1-93C5-1167D9E05B97}" type="parTrans" cxnId="{423AAE9E-6769-482D-8ED0-8F9A2FA8E79F}">
      <dgm:prSet/>
      <dgm:spPr/>
      <dgm:t>
        <a:bodyPr/>
        <a:lstStyle/>
        <a:p>
          <a:endParaRPr lang="en-GB"/>
        </a:p>
      </dgm:t>
    </dgm:pt>
    <dgm:pt modelId="{1C1EE763-2AA1-4CC4-BB99-CB97E1AE04BC}" type="sibTrans" cxnId="{423AAE9E-6769-482D-8ED0-8F9A2FA8E79F}">
      <dgm:prSet/>
      <dgm:spPr/>
      <dgm:t>
        <a:bodyPr/>
        <a:lstStyle/>
        <a:p>
          <a:endParaRPr lang="en-GB"/>
        </a:p>
      </dgm:t>
    </dgm:pt>
    <dgm:pt modelId="{7A9C289E-91A7-4887-874D-67AC71D97F44}">
      <dgm:prSet/>
      <dgm:spPr>
        <a:solidFill>
          <a:schemeClr val="accent3"/>
        </a:solidFill>
      </dgm:spPr>
      <dgm:t>
        <a:bodyPr/>
        <a:lstStyle/>
        <a:p>
          <a:pPr rtl="0"/>
          <a:r>
            <a:rPr lang="en-GB" dirty="0" smtClean="0"/>
            <a:t>3. Preparing nurses for future needs &amp; roles</a:t>
          </a:r>
          <a:endParaRPr lang="en-GB" dirty="0"/>
        </a:p>
      </dgm:t>
    </dgm:pt>
    <dgm:pt modelId="{2AD86A70-A986-4914-8F59-3CF4A8928C80}" type="parTrans" cxnId="{49AD5A59-FC3E-4D5B-8159-1422A8009A8E}">
      <dgm:prSet/>
      <dgm:spPr/>
      <dgm:t>
        <a:bodyPr/>
        <a:lstStyle/>
        <a:p>
          <a:endParaRPr lang="en-GB"/>
        </a:p>
      </dgm:t>
    </dgm:pt>
    <dgm:pt modelId="{9D4AE3F9-0A45-480C-B01F-6ED0000AB060}" type="sibTrans" cxnId="{49AD5A59-FC3E-4D5B-8159-1422A8009A8E}">
      <dgm:prSet/>
      <dgm:spPr/>
      <dgm:t>
        <a:bodyPr/>
        <a:lstStyle/>
        <a:p>
          <a:endParaRPr lang="en-GB"/>
        </a:p>
      </dgm:t>
    </dgm:pt>
    <dgm:pt modelId="{71483422-3333-43D2-82DE-9828F1CCA1FC}">
      <dgm:prSet/>
      <dgm:spPr>
        <a:solidFill>
          <a:schemeClr val="accent4"/>
        </a:solidFill>
      </dgm:spPr>
      <dgm:t>
        <a:bodyPr/>
        <a:lstStyle/>
        <a:p>
          <a:pPr rtl="0"/>
          <a:r>
            <a:rPr lang="en-GB" dirty="0" smtClean="0"/>
            <a:t>4. Working in health and social care teams</a:t>
          </a:r>
          <a:endParaRPr lang="en-GB" dirty="0"/>
        </a:p>
      </dgm:t>
    </dgm:pt>
    <dgm:pt modelId="{C029E13B-0EEA-4AEF-8C7A-C21BB8D0EC24}" type="parTrans" cxnId="{D92A8A7A-31F8-4DA6-B3BF-A6D3D8A8FA56}">
      <dgm:prSet/>
      <dgm:spPr/>
      <dgm:t>
        <a:bodyPr/>
        <a:lstStyle/>
        <a:p>
          <a:endParaRPr lang="en-GB"/>
        </a:p>
      </dgm:t>
    </dgm:pt>
    <dgm:pt modelId="{D8945B44-7896-4491-8D43-614159D0D520}" type="sibTrans" cxnId="{D92A8A7A-31F8-4DA6-B3BF-A6D3D8A8FA56}">
      <dgm:prSet/>
      <dgm:spPr/>
      <dgm:t>
        <a:bodyPr/>
        <a:lstStyle/>
        <a:p>
          <a:endParaRPr lang="en-GB"/>
        </a:p>
      </dgm:t>
    </dgm:pt>
    <dgm:pt modelId="{4A2E5520-E731-497D-A15E-F2ECBBC904C2}">
      <dgm:prSet/>
      <dgm:spPr>
        <a:solidFill>
          <a:schemeClr val="accent5"/>
        </a:solidFill>
      </dgm:spPr>
      <dgm:t>
        <a:bodyPr/>
        <a:lstStyle/>
        <a:p>
          <a:pPr rtl="0"/>
          <a:r>
            <a:rPr lang="en-GB" dirty="0" smtClean="0"/>
            <a:t>5. Nursing practice and health promotion/ public health.</a:t>
          </a:r>
          <a:endParaRPr lang="en-GB" dirty="0"/>
        </a:p>
      </dgm:t>
    </dgm:pt>
    <dgm:pt modelId="{B5FBE527-5F33-45C5-8723-BEC8E68E6DC1}" type="parTrans" cxnId="{4B487B4B-0DE3-4335-B836-CF03D3E77EAE}">
      <dgm:prSet/>
      <dgm:spPr/>
      <dgm:t>
        <a:bodyPr/>
        <a:lstStyle/>
        <a:p>
          <a:endParaRPr lang="en-GB"/>
        </a:p>
      </dgm:t>
    </dgm:pt>
    <dgm:pt modelId="{E828E6B6-F306-4840-B534-FB2454FAFB0B}" type="sibTrans" cxnId="{4B487B4B-0DE3-4335-B836-CF03D3E77EAE}">
      <dgm:prSet/>
      <dgm:spPr/>
      <dgm:t>
        <a:bodyPr/>
        <a:lstStyle/>
        <a:p>
          <a:endParaRPr lang="en-GB"/>
        </a:p>
      </dgm:t>
    </dgm:pt>
    <dgm:pt modelId="{AE0CAEBF-3D77-40E8-AE3B-452779B18961}" type="pres">
      <dgm:prSet presAssocID="{757D62A2-BAEF-44D1-82D9-BA1101EE746B}" presName="linear" presStyleCnt="0">
        <dgm:presLayoutVars>
          <dgm:animLvl val="lvl"/>
          <dgm:resizeHandles val="exact"/>
        </dgm:presLayoutVars>
      </dgm:prSet>
      <dgm:spPr/>
      <dgm:t>
        <a:bodyPr/>
        <a:lstStyle/>
        <a:p>
          <a:endParaRPr lang="en-GB"/>
        </a:p>
      </dgm:t>
    </dgm:pt>
    <dgm:pt modelId="{D3A4DA22-BD04-449D-8C4E-4756AB439A73}" type="pres">
      <dgm:prSet presAssocID="{7FCF33EB-13E8-4A43-8E5A-7B43901E5A0C}" presName="parentText" presStyleLbl="node1" presStyleIdx="0" presStyleCnt="5">
        <dgm:presLayoutVars>
          <dgm:chMax val="0"/>
          <dgm:bulletEnabled val="1"/>
        </dgm:presLayoutVars>
      </dgm:prSet>
      <dgm:spPr/>
      <dgm:t>
        <a:bodyPr/>
        <a:lstStyle/>
        <a:p>
          <a:endParaRPr lang="en-GB"/>
        </a:p>
      </dgm:t>
    </dgm:pt>
    <dgm:pt modelId="{F1F34FB2-35F4-4678-9010-E0C5F779F4B1}" type="pres">
      <dgm:prSet presAssocID="{027FABE7-3095-46B5-A3E6-4EDA01787E5B}" presName="spacer" presStyleCnt="0"/>
      <dgm:spPr/>
    </dgm:pt>
    <dgm:pt modelId="{267D47F5-130D-48E3-9291-A7A6613C81D2}" type="pres">
      <dgm:prSet presAssocID="{949A2C5B-80D7-4A4F-81C4-A0D114EDD2D2}" presName="parentText" presStyleLbl="node1" presStyleIdx="1" presStyleCnt="5">
        <dgm:presLayoutVars>
          <dgm:chMax val="0"/>
          <dgm:bulletEnabled val="1"/>
        </dgm:presLayoutVars>
      </dgm:prSet>
      <dgm:spPr/>
      <dgm:t>
        <a:bodyPr/>
        <a:lstStyle/>
        <a:p>
          <a:endParaRPr lang="en-GB"/>
        </a:p>
      </dgm:t>
    </dgm:pt>
    <dgm:pt modelId="{D2A4304A-DE30-4B6C-B674-FD1D7BB6E70E}" type="pres">
      <dgm:prSet presAssocID="{1C1EE763-2AA1-4CC4-BB99-CB97E1AE04BC}" presName="spacer" presStyleCnt="0"/>
      <dgm:spPr/>
    </dgm:pt>
    <dgm:pt modelId="{802D67E9-4935-46F1-8702-F5A8A7877039}" type="pres">
      <dgm:prSet presAssocID="{7A9C289E-91A7-4887-874D-67AC71D97F44}" presName="parentText" presStyleLbl="node1" presStyleIdx="2" presStyleCnt="5">
        <dgm:presLayoutVars>
          <dgm:chMax val="0"/>
          <dgm:bulletEnabled val="1"/>
        </dgm:presLayoutVars>
      </dgm:prSet>
      <dgm:spPr/>
      <dgm:t>
        <a:bodyPr/>
        <a:lstStyle/>
        <a:p>
          <a:endParaRPr lang="en-GB"/>
        </a:p>
      </dgm:t>
    </dgm:pt>
    <dgm:pt modelId="{3D65CFD6-F64F-42FC-A7D5-61B0AD40D621}" type="pres">
      <dgm:prSet presAssocID="{9D4AE3F9-0A45-480C-B01F-6ED0000AB060}" presName="spacer" presStyleCnt="0"/>
      <dgm:spPr/>
    </dgm:pt>
    <dgm:pt modelId="{1D6BCF88-CF9C-4DA4-905A-1E7DCBAD01AF}" type="pres">
      <dgm:prSet presAssocID="{71483422-3333-43D2-82DE-9828F1CCA1FC}" presName="parentText" presStyleLbl="node1" presStyleIdx="3" presStyleCnt="5">
        <dgm:presLayoutVars>
          <dgm:chMax val="0"/>
          <dgm:bulletEnabled val="1"/>
        </dgm:presLayoutVars>
      </dgm:prSet>
      <dgm:spPr/>
      <dgm:t>
        <a:bodyPr/>
        <a:lstStyle/>
        <a:p>
          <a:endParaRPr lang="en-GB"/>
        </a:p>
      </dgm:t>
    </dgm:pt>
    <dgm:pt modelId="{F8CAE71D-15D7-4BA9-BD69-BF30BC12632E}" type="pres">
      <dgm:prSet presAssocID="{D8945B44-7896-4491-8D43-614159D0D520}" presName="spacer" presStyleCnt="0"/>
      <dgm:spPr/>
    </dgm:pt>
    <dgm:pt modelId="{548DB4DE-8398-485C-ADAC-3E32A4FC161A}" type="pres">
      <dgm:prSet presAssocID="{4A2E5520-E731-497D-A15E-F2ECBBC904C2}" presName="parentText" presStyleLbl="node1" presStyleIdx="4" presStyleCnt="5">
        <dgm:presLayoutVars>
          <dgm:chMax val="0"/>
          <dgm:bulletEnabled val="1"/>
        </dgm:presLayoutVars>
      </dgm:prSet>
      <dgm:spPr/>
      <dgm:t>
        <a:bodyPr/>
        <a:lstStyle/>
        <a:p>
          <a:endParaRPr lang="en-GB"/>
        </a:p>
      </dgm:t>
    </dgm:pt>
  </dgm:ptLst>
  <dgm:cxnLst>
    <dgm:cxn modelId="{80D16402-2E94-4E57-9182-9BCB02E9D323}" type="presOf" srcId="{7FCF33EB-13E8-4A43-8E5A-7B43901E5A0C}" destId="{D3A4DA22-BD04-449D-8C4E-4756AB439A73}" srcOrd="0" destOrd="0" presId="urn:microsoft.com/office/officeart/2005/8/layout/vList2"/>
    <dgm:cxn modelId="{3EAD0C05-09C2-4714-B876-8D44C8209915}" type="presOf" srcId="{7A9C289E-91A7-4887-874D-67AC71D97F44}" destId="{802D67E9-4935-46F1-8702-F5A8A7877039}" srcOrd="0" destOrd="0" presId="urn:microsoft.com/office/officeart/2005/8/layout/vList2"/>
    <dgm:cxn modelId="{EBFC9DCC-7C59-459A-B1E5-33430F9A8C0F}" type="presOf" srcId="{71483422-3333-43D2-82DE-9828F1CCA1FC}" destId="{1D6BCF88-CF9C-4DA4-905A-1E7DCBAD01AF}" srcOrd="0" destOrd="0" presId="urn:microsoft.com/office/officeart/2005/8/layout/vList2"/>
    <dgm:cxn modelId="{EB7B00EB-7432-4DEF-A6E3-CA5889543A25}" type="presOf" srcId="{949A2C5B-80D7-4A4F-81C4-A0D114EDD2D2}" destId="{267D47F5-130D-48E3-9291-A7A6613C81D2}" srcOrd="0" destOrd="0" presId="urn:microsoft.com/office/officeart/2005/8/layout/vList2"/>
    <dgm:cxn modelId="{92836FC0-A84C-4777-969D-636B350073E8}" type="presOf" srcId="{757D62A2-BAEF-44D1-82D9-BA1101EE746B}" destId="{AE0CAEBF-3D77-40E8-AE3B-452779B18961}" srcOrd="0" destOrd="0" presId="urn:microsoft.com/office/officeart/2005/8/layout/vList2"/>
    <dgm:cxn modelId="{49AD5A59-FC3E-4D5B-8159-1422A8009A8E}" srcId="{757D62A2-BAEF-44D1-82D9-BA1101EE746B}" destId="{7A9C289E-91A7-4887-874D-67AC71D97F44}" srcOrd="2" destOrd="0" parTransId="{2AD86A70-A986-4914-8F59-3CF4A8928C80}" sibTransId="{9D4AE3F9-0A45-480C-B01F-6ED0000AB060}"/>
    <dgm:cxn modelId="{C838464D-C5CA-4268-9FE6-17FA5A6382B6}" type="presOf" srcId="{4A2E5520-E731-497D-A15E-F2ECBBC904C2}" destId="{548DB4DE-8398-485C-ADAC-3E32A4FC161A}" srcOrd="0" destOrd="0" presId="urn:microsoft.com/office/officeart/2005/8/layout/vList2"/>
    <dgm:cxn modelId="{423AAE9E-6769-482D-8ED0-8F9A2FA8E79F}" srcId="{757D62A2-BAEF-44D1-82D9-BA1101EE746B}" destId="{949A2C5B-80D7-4A4F-81C4-A0D114EDD2D2}" srcOrd="1" destOrd="0" parTransId="{59F28105-E31F-4FD1-93C5-1167D9E05B97}" sibTransId="{1C1EE763-2AA1-4CC4-BB99-CB97E1AE04BC}"/>
    <dgm:cxn modelId="{4B487B4B-0DE3-4335-B836-CF03D3E77EAE}" srcId="{757D62A2-BAEF-44D1-82D9-BA1101EE746B}" destId="{4A2E5520-E731-497D-A15E-F2ECBBC904C2}" srcOrd="4" destOrd="0" parTransId="{B5FBE527-5F33-45C5-8723-BEC8E68E6DC1}" sibTransId="{E828E6B6-F306-4840-B534-FB2454FAFB0B}"/>
    <dgm:cxn modelId="{0B4157A7-CC74-41E6-BCCE-0A8E8B9F8D3B}" srcId="{757D62A2-BAEF-44D1-82D9-BA1101EE746B}" destId="{7FCF33EB-13E8-4A43-8E5A-7B43901E5A0C}" srcOrd="0" destOrd="0" parTransId="{2DF9FD61-C176-4F75-86B9-D621D1A96760}" sibTransId="{027FABE7-3095-46B5-A3E6-4EDA01787E5B}"/>
    <dgm:cxn modelId="{D92A8A7A-31F8-4DA6-B3BF-A6D3D8A8FA56}" srcId="{757D62A2-BAEF-44D1-82D9-BA1101EE746B}" destId="{71483422-3333-43D2-82DE-9828F1CCA1FC}" srcOrd="3" destOrd="0" parTransId="{C029E13B-0EEA-4AEF-8C7A-C21BB8D0EC24}" sibTransId="{D8945B44-7896-4491-8D43-614159D0D520}"/>
    <dgm:cxn modelId="{4BF62F73-EBF8-482C-9958-B7F3705A9D4C}" type="presParOf" srcId="{AE0CAEBF-3D77-40E8-AE3B-452779B18961}" destId="{D3A4DA22-BD04-449D-8C4E-4756AB439A73}" srcOrd="0" destOrd="0" presId="urn:microsoft.com/office/officeart/2005/8/layout/vList2"/>
    <dgm:cxn modelId="{E60D3A79-A7C7-466E-B37B-F5D780D535ED}" type="presParOf" srcId="{AE0CAEBF-3D77-40E8-AE3B-452779B18961}" destId="{F1F34FB2-35F4-4678-9010-E0C5F779F4B1}" srcOrd="1" destOrd="0" presId="urn:microsoft.com/office/officeart/2005/8/layout/vList2"/>
    <dgm:cxn modelId="{2BEFF326-4177-478F-B3FF-1AD738FCE129}" type="presParOf" srcId="{AE0CAEBF-3D77-40E8-AE3B-452779B18961}" destId="{267D47F5-130D-48E3-9291-A7A6613C81D2}" srcOrd="2" destOrd="0" presId="urn:microsoft.com/office/officeart/2005/8/layout/vList2"/>
    <dgm:cxn modelId="{519EDB7E-FA25-430A-AF1F-141898E06BD4}" type="presParOf" srcId="{AE0CAEBF-3D77-40E8-AE3B-452779B18961}" destId="{D2A4304A-DE30-4B6C-B674-FD1D7BB6E70E}" srcOrd="3" destOrd="0" presId="urn:microsoft.com/office/officeart/2005/8/layout/vList2"/>
    <dgm:cxn modelId="{7571B91F-C72E-4B4E-BF5B-F26DDCC7CE0B}" type="presParOf" srcId="{AE0CAEBF-3D77-40E8-AE3B-452779B18961}" destId="{802D67E9-4935-46F1-8702-F5A8A7877039}" srcOrd="4" destOrd="0" presId="urn:microsoft.com/office/officeart/2005/8/layout/vList2"/>
    <dgm:cxn modelId="{A759212B-BCFB-44DB-947E-328A957A7729}" type="presParOf" srcId="{AE0CAEBF-3D77-40E8-AE3B-452779B18961}" destId="{3D65CFD6-F64F-42FC-A7D5-61B0AD40D621}" srcOrd="5" destOrd="0" presId="urn:microsoft.com/office/officeart/2005/8/layout/vList2"/>
    <dgm:cxn modelId="{FACF5E82-AA28-4452-90B3-0540CE600AA2}" type="presParOf" srcId="{AE0CAEBF-3D77-40E8-AE3B-452779B18961}" destId="{1D6BCF88-CF9C-4DA4-905A-1E7DCBAD01AF}" srcOrd="6" destOrd="0" presId="urn:microsoft.com/office/officeart/2005/8/layout/vList2"/>
    <dgm:cxn modelId="{BB9AD9B8-C430-457B-A035-344C03F355F4}" type="presParOf" srcId="{AE0CAEBF-3D77-40E8-AE3B-452779B18961}" destId="{F8CAE71D-15D7-4BA9-BD69-BF30BC12632E}" srcOrd="7" destOrd="0" presId="urn:microsoft.com/office/officeart/2005/8/layout/vList2"/>
    <dgm:cxn modelId="{5B1A46EC-1B79-44FD-ADB6-DAADF228061A}" type="presParOf" srcId="{AE0CAEBF-3D77-40E8-AE3B-452779B18961}" destId="{548DB4DE-8398-485C-ADAC-3E32A4FC161A}"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CF30FA-2B37-4F6A-B595-40673A7A00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CAEBB37-CC52-424C-B628-7DFED741DC74}">
      <dgm:prSet/>
      <dgm:spPr>
        <a:solidFill>
          <a:schemeClr val="accent6"/>
        </a:solidFill>
      </dgm:spPr>
      <dgm:t>
        <a:bodyPr/>
        <a:lstStyle/>
        <a:p>
          <a:pPr rtl="0"/>
          <a:r>
            <a:rPr lang="en-GB" dirty="0" smtClean="0"/>
            <a:t>1. Modernising roles and public perceptions</a:t>
          </a:r>
          <a:endParaRPr lang="en-GB" dirty="0"/>
        </a:p>
      </dgm:t>
    </dgm:pt>
    <dgm:pt modelId="{AB27FDE7-E12B-4D09-A464-FD054DBCFDB5}" type="parTrans" cxnId="{172CAFE8-6B1A-41F1-84FE-FB5D3BCCEB95}">
      <dgm:prSet/>
      <dgm:spPr/>
      <dgm:t>
        <a:bodyPr/>
        <a:lstStyle/>
        <a:p>
          <a:endParaRPr lang="en-GB"/>
        </a:p>
      </dgm:t>
    </dgm:pt>
    <dgm:pt modelId="{F36257FA-E80E-4077-B776-3BD9EFFC3DC8}" type="sibTrans" cxnId="{172CAFE8-6B1A-41F1-84FE-FB5D3BCCEB95}">
      <dgm:prSet/>
      <dgm:spPr/>
      <dgm:t>
        <a:bodyPr/>
        <a:lstStyle/>
        <a:p>
          <a:endParaRPr lang="en-GB"/>
        </a:p>
      </dgm:t>
    </dgm:pt>
    <dgm:pt modelId="{2E912176-22D7-4DE3-8B21-014B7D55562D}" type="pres">
      <dgm:prSet presAssocID="{C5CF30FA-2B37-4F6A-B595-40673A7A00FB}" presName="linear" presStyleCnt="0">
        <dgm:presLayoutVars>
          <dgm:animLvl val="lvl"/>
          <dgm:resizeHandles val="exact"/>
        </dgm:presLayoutVars>
      </dgm:prSet>
      <dgm:spPr/>
      <dgm:t>
        <a:bodyPr/>
        <a:lstStyle/>
        <a:p>
          <a:endParaRPr lang="en-GB"/>
        </a:p>
      </dgm:t>
    </dgm:pt>
    <dgm:pt modelId="{D889CC4F-7ACA-4A5C-B583-E286C79BFD2B}" type="pres">
      <dgm:prSet presAssocID="{3CAEBB37-CC52-424C-B628-7DFED741DC74}" presName="parentText" presStyleLbl="node1" presStyleIdx="0" presStyleCnt="1">
        <dgm:presLayoutVars>
          <dgm:chMax val="0"/>
          <dgm:bulletEnabled val="1"/>
        </dgm:presLayoutVars>
      </dgm:prSet>
      <dgm:spPr/>
      <dgm:t>
        <a:bodyPr/>
        <a:lstStyle/>
        <a:p>
          <a:endParaRPr lang="en-GB"/>
        </a:p>
      </dgm:t>
    </dgm:pt>
  </dgm:ptLst>
  <dgm:cxnLst>
    <dgm:cxn modelId="{172CAFE8-6B1A-41F1-84FE-FB5D3BCCEB95}" srcId="{C5CF30FA-2B37-4F6A-B595-40673A7A00FB}" destId="{3CAEBB37-CC52-424C-B628-7DFED741DC74}" srcOrd="0" destOrd="0" parTransId="{AB27FDE7-E12B-4D09-A464-FD054DBCFDB5}" sibTransId="{F36257FA-E80E-4077-B776-3BD9EFFC3DC8}"/>
    <dgm:cxn modelId="{F0A97D51-9577-47BD-892F-805F3FDA0A19}" type="presOf" srcId="{3CAEBB37-CC52-424C-B628-7DFED741DC74}" destId="{D889CC4F-7ACA-4A5C-B583-E286C79BFD2B}" srcOrd="0" destOrd="0" presId="urn:microsoft.com/office/officeart/2005/8/layout/vList2"/>
    <dgm:cxn modelId="{E97CD39E-7100-42F5-909F-6BE226BB4E12}" type="presOf" srcId="{C5CF30FA-2B37-4F6A-B595-40673A7A00FB}" destId="{2E912176-22D7-4DE3-8B21-014B7D55562D}" srcOrd="0" destOrd="0" presId="urn:microsoft.com/office/officeart/2005/8/layout/vList2"/>
    <dgm:cxn modelId="{98FD77A2-490F-459D-A37A-4478D7377BF0}" type="presParOf" srcId="{2E912176-22D7-4DE3-8B21-014B7D55562D}" destId="{D889CC4F-7ACA-4A5C-B583-E286C79BFD2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CF30FA-2B37-4F6A-B595-40673A7A00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CAEBB37-CC52-424C-B628-7DFED741DC74}">
      <dgm:prSet custT="1"/>
      <dgm:spPr>
        <a:solidFill>
          <a:schemeClr val="tx2"/>
        </a:solidFill>
      </dgm:spPr>
      <dgm:t>
        <a:bodyPr/>
        <a:lstStyle/>
        <a:p>
          <a:pPr rtl="0"/>
          <a:r>
            <a:rPr lang="en-GB" sz="3600" dirty="0" smtClean="0"/>
            <a:t>2. Staff experience</a:t>
          </a:r>
          <a:endParaRPr lang="en-GB" sz="3600" dirty="0"/>
        </a:p>
      </dgm:t>
    </dgm:pt>
    <dgm:pt modelId="{AB27FDE7-E12B-4D09-A464-FD054DBCFDB5}" type="parTrans" cxnId="{172CAFE8-6B1A-41F1-84FE-FB5D3BCCEB95}">
      <dgm:prSet/>
      <dgm:spPr/>
      <dgm:t>
        <a:bodyPr/>
        <a:lstStyle/>
        <a:p>
          <a:endParaRPr lang="en-GB"/>
        </a:p>
      </dgm:t>
    </dgm:pt>
    <dgm:pt modelId="{F36257FA-E80E-4077-B776-3BD9EFFC3DC8}" type="sibTrans" cxnId="{172CAFE8-6B1A-41F1-84FE-FB5D3BCCEB95}">
      <dgm:prSet/>
      <dgm:spPr/>
      <dgm:t>
        <a:bodyPr/>
        <a:lstStyle/>
        <a:p>
          <a:endParaRPr lang="en-GB"/>
        </a:p>
      </dgm:t>
    </dgm:pt>
    <dgm:pt modelId="{2E912176-22D7-4DE3-8B21-014B7D55562D}" type="pres">
      <dgm:prSet presAssocID="{C5CF30FA-2B37-4F6A-B595-40673A7A00FB}" presName="linear" presStyleCnt="0">
        <dgm:presLayoutVars>
          <dgm:animLvl val="lvl"/>
          <dgm:resizeHandles val="exact"/>
        </dgm:presLayoutVars>
      </dgm:prSet>
      <dgm:spPr/>
      <dgm:t>
        <a:bodyPr/>
        <a:lstStyle/>
        <a:p>
          <a:endParaRPr lang="en-GB"/>
        </a:p>
      </dgm:t>
    </dgm:pt>
    <dgm:pt modelId="{D889CC4F-7ACA-4A5C-B583-E286C79BFD2B}" type="pres">
      <dgm:prSet presAssocID="{3CAEBB37-CC52-424C-B628-7DFED741DC74}" presName="parentText" presStyleLbl="node1" presStyleIdx="0" presStyleCnt="1" custScaleY="63858" custLinFactNeighborY="-9762">
        <dgm:presLayoutVars>
          <dgm:chMax val="0"/>
          <dgm:bulletEnabled val="1"/>
        </dgm:presLayoutVars>
      </dgm:prSet>
      <dgm:spPr/>
      <dgm:t>
        <a:bodyPr/>
        <a:lstStyle/>
        <a:p>
          <a:endParaRPr lang="en-GB"/>
        </a:p>
      </dgm:t>
    </dgm:pt>
  </dgm:ptLst>
  <dgm:cxnLst>
    <dgm:cxn modelId="{172CAFE8-6B1A-41F1-84FE-FB5D3BCCEB95}" srcId="{C5CF30FA-2B37-4F6A-B595-40673A7A00FB}" destId="{3CAEBB37-CC52-424C-B628-7DFED741DC74}" srcOrd="0" destOrd="0" parTransId="{AB27FDE7-E12B-4D09-A464-FD054DBCFDB5}" sibTransId="{F36257FA-E80E-4077-B776-3BD9EFFC3DC8}"/>
    <dgm:cxn modelId="{61B04377-4DD0-4EE0-9416-8349002E6D39}" type="presOf" srcId="{3CAEBB37-CC52-424C-B628-7DFED741DC74}" destId="{D889CC4F-7ACA-4A5C-B583-E286C79BFD2B}" srcOrd="0" destOrd="0" presId="urn:microsoft.com/office/officeart/2005/8/layout/vList2"/>
    <dgm:cxn modelId="{FDA855BD-5F9B-4350-B6DB-555B155FA98A}" type="presOf" srcId="{C5CF30FA-2B37-4F6A-B595-40673A7A00FB}" destId="{2E912176-22D7-4DE3-8B21-014B7D55562D}" srcOrd="0" destOrd="0" presId="urn:microsoft.com/office/officeart/2005/8/layout/vList2"/>
    <dgm:cxn modelId="{4E24E403-89EB-43CA-927F-5A78BDEF1B97}" type="presParOf" srcId="{2E912176-22D7-4DE3-8B21-014B7D55562D}" destId="{D889CC4F-7ACA-4A5C-B583-E286C79BFD2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CF30FA-2B37-4F6A-B595-40673A7A00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CAEBB37-CC52-424C-B628-7DFED741DC74}">
      <dgm:prSet/>
      <dgm:spPr>
        <a:solidFill>
          <a:schemeClr val="accent3"/>
        </a:solidFill>
      </dgm:spPr>
      <dgm:t>
        <a:bodyPr/>
        <a:lstStyle/>
        <a:p>
          <a:pPr rtl="0"/>
          <a:r>
            <a:rPr lang="en-GB" dirty="0" smtClean="0"/>
            <a:t>3. Preparing nurses for future needs and roles</a:t>
          </a:r>
          <a:endParaRPr lang="en-GB" dirty="0"/>
        </a:p>
      </dgm:t>
    </dgm:pt>
    <dgm:pt modelId="{AB27FDE7-E12B-4D09-A464-FD054DBCFDB5}" type="parTrans" cxnId="{172CAFE8-6B1A-41F1-84FE-FB5D3BCCEB95}">
      <dgm:prSet/>
      <dgm:spPr/>
      <dgm:t>
        <a:bodyPr/>
        <a:lstStyle/>
        <a:p>
          <a:endParaRPr lang="en-GB"/>
        </a:p>
      </dgm:t>
    </dgm:pt>
    <dgm:pt modelId="{F36257FA-E80E-4077-B776-3BD9EFFC3DC8}" type="sibTrans" cxnId="{172CAFE8-6B1A-41F1-84FE-FB5D3BCCEB95}">
      <dgm:prSet/>
      <dgm:spPr/>
      <dgm:t>
        <a:bodyPr/>
        <a:lstStyle/>
        <a:p>
          <a:endParaRPr lang="en-GB"/>
        </a:p>
      </dgm:t>
    </dgm:pt>
    <dgm:pt modelId="{2E912176-22D7-4DE3-8B21-014B7D55562D}" type="pres">
      <dgm:prSet presAssocID="{C5CF30FA-2B37-4F6A-B595-40673A7A00FB}" presName="linear" presStyleCnt="0">
        <dgm:presLayoutVars>
          <dgm:animLvl val="lvl"/>
          <dgm:resizeHandles val="exact"/>
        </dgm:presLayoutVars>
      </dgm:prSet>
      <dgm:spPr/>
      <dgm:t>
        <a:bodyPr/>
        <a:lstStyle/>
        <a:p>
          <a:endParaRPr lang="en-GB"/>
        </a:p>
      </dgm:t>
    </dgm:pt>
    <dgm:pt modelId="{D889CC4F-7ACA-4A5C-B583-E286C79BFD2B}" type="pres">
      <dgm:prSet presAssocID="{3CAEBB37-CC52-424C-B628-7DFED741DC74}" presName="parentText" presStyleLbl="node1" presStyleIdx="0" presStyleCnt="1">
        <dgm:presLayoutVars>
          <dgm:chMax val="0"/>
          <dgm:bulletEnabled val="1"/>
        </dgm:presLayoutVars>
      </dgm:prSet>
      <dgm:spPr/>
      <dgm:t>
        <a:bodyPr/>
        <a:lstStyle/>
        <a:p>
          <a:endParaRPr lang="en-GB"/>
        </a:p>
      </dgm:t>
    </dgm:pt>
  </dgm:ptLst>
  <dgm:cxnLst>
    <dgm:cxn modelId="{172CAFE8-6B1A-41F1-84FE-FB5D3BCCEB95}" srcId="{C5CF30FA-2B37-4F6A-B595-40673A7A00FB}" destId="{3CAEBB37-CC52-424C-B628-7DFED741DC74}" srcOrd="0" destOrd="0" parTransId="{AB27FDE7-E12B-4D09-A464-FD054DBCFDB5}" sibTransId="{F36257FA-E80E-4077-B776-3BD9EFFC3DC8}"/>
    <dgm:cxn modelId="{33BE0BD4-85CD-4014-9BD2-4B0710004E35}" type="presOf" srcId="{C5CF30FA-2B37-4F6A-B595-40673A7A00FB}" destId="{2E912176-22D7-4DE3-8B21-014B7D55562D}" srcOrd="0" destOrd="0" presId="urn:microsoft.com/office/officeart/2005/8/layout/vList2"/>
    <dgm:cxn modelId="{1A4360AF-2F34-4AAC-875A-5D55E7103801}" type="presOf" srcId="{3CAEBB37-CC52-424C-B628-7DFED741DC74}" destId="{D889CC4F-7ACA-4A5C-B583-E286C79BFD2B}" srcOrd="0" destOrd="0" presId="urn:microsoft.com/office/officeart/2005/8/layout/vList2"/>
    <dgm:cxn modelId="{E1FBF538-79C1-4CF7-94BA-021C4EDE221F}" type="presParOf" srcId="{2E912176-22D7-4DE3-8B21-014B7D55562D}" destId="{D889CC4F-7ACA-4A5C-B583-E286C79BFD2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CF30FA-2B37-4F6A-B595-40673A7A00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CAEBB37-CC52-424C-B628-7DFED741DC74}">
      <dgm:prSet/>
      <dgm:spPr>
        <a:solidFill>
          <a:schemeClr val="accent4"/>
        </a:solidFill>
      </dgm:spPr>
      <dgm:t>
        <a:bodyPr/>
        <a:lstStyle/>
        <a:p>
          <a:pPr rtl="0"/>
          <a:r>
            <a:rPr lang="en-GB" dirty="0" smtClean="0"/>
            <a:t>4. </a:t>
          </a:r>
          <a:r>
            <a:rPr lang="en-GB" b="1" dirty="0" smtClean="0"/>
            <a:t>Working in health and social care teams</a:t>
          </a:r>
          <a:endParaRPr lang="en-GB" dirty="0"/>
        </a:p>
      </dgm:t>
    </dgm:pt>
    <dgm:pt modelId="{AB27FDE7-E12B-4D09-A464-FD054DBCFDB5}" type="parTrans" cxnId="{172CAFE8-6B1A-41F1-84FE-FB5D3BCCEB95}">
      <dgm:prSet/>
      <dgm:spPr/>
      <dgm:t>
        <a:bodyPr/>
        <a:lstStyle/>
        <a:p>
          <a:endParaRPr lang="en-GB"/>
        </a:p>
      </dgm:t>
    </dgm:pt>
    <dgm:pt modelId="{F36257FA-E80E-4077-B776-3BD9EFFC3DC8}" type="sibTrans" cxnId="{172CAFE8-6B1A-41F1-84FE-FB5D3BCCEB95}">
      <dgm:prSet/>
      <dgm:spPr/>
      <dgm:t>
        <a:bodyPr/>
        <a:lstStyle/>
        <a:p>
          <a:endParaRPr lang="en-GB"/>
        </a:p>
      </dgm:t>
    </dgm:pt>
    <dgm:pt modelId="{2E912176-22D7-4DE3-8B21-014B7D55562D}" type="pres">
      <dgm:prSet presAssocID="{C5CF30FA-2B37-4F6A-B595-40673A7A00FB}" presName="linear" presStyleCnt="0">
        <dgm:presLayoutVars>
          <dgm:animLvl val="lvl"/>
          <dgm:resizeHandles val="exact"/>
        </dgm:presLayoutVars>
      </dgm:prSet>
      <dgm:spPr/>
      <dgm:t>
        <a:bodyPr/>
        <a:lstStyle/>
        <a:p>
          <a:endParaRPr lang="en-GB"/>
        </a:p>
      </dgm:t>
    </dgm:pt>
    <dgm:pt modelId="{D889CC4F-7ACA-4A5C-B583-E286C79BFD2B}" type="pres">
      <dgm:prSet presAssocID="{3CAEBB37-CC52-424C-B628-7DFED741DC74}" presName="parentText" presStyleLbl="node1" presStyleIdx="0" presStyleCnt="1">
        <dgm:presLayoutVars>
          <dgm:chMax val="0"/>
          <dgm:bulletEnabled val="1"/>
        </dgm:presLayoutVars>
      </dgm:prSet>
      <dgm:spPr/>
      <dgm:t>
        <a:bodyPr/>
        <a:lstStyle/>
        <a:p>
          <a:endParaRPr lang="en-GB"/>
        </a:p>
      </dgm:t>
    </dgm:pt>
  </dgm:ptLst>
  <dgm:cxnLst>
    <dgm:cxn modelId="{172CAFE8-6B1A-41F1-84FE-FB5D3BCCEB95}" srcId="{C5CF30FA-2B37-4F6A-B595-40673A7A00FB}" destId="{3CAEBB37-CC52-424C-B628-7DFED741DC74}" srcOrd="0" destOrd="0" parTransId="{AB27FDE7-E12B-4D09-A464-FD054DBCFDB5}" sibTransId="{F36257FA-E80E-4077-B776-3BD9EFFC3DC8}"/>
    <dgm:cxn modelId="{D52A4F2D-4416-48C2-86A3-983137642090}" type="presOf" srcId="{3CAEBB37-CC52-424C-B628-7DFED741DC74}" destId="{D889CC4F-7ACA-4A5C-B583-E286C79BFD2B}" srcOrd="0" destOrd="0" presId="urn:microsoft.com/office/officeart/2005/8/layout/vList2"/>
    <dgm:cxn modelId="{4EF88275-2174-4B45-A2C3-E69DEDC4CD99}" type="presOf" srcId="{C5CF30FA-2B37-4F6A-B595-40673A7A00FB}" destId="{2E912176-22D7-4DE3-8B21-014B7D55562D}" srcOrd="0" destOrd="0" presId="urn:microsoft.com/office/officeart/2005/8/layout/vList2"/>
    <dgm:cxn modelId="{51682D33-2698-4FA0-B98A-6B053461A1A3}" type="presParOf" srcId="{2E912176-22D7-4DE3-8B21-014B7D55562D}" destId="{D889CC4F-7ACA-4A5C-B583-E286C79BFD2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CF30FA-2B37-4F6A-B595-40673A7A00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CAEBB37-CC52-424C-B628-7DFED741DC74}">
      <dgm:prSet/>
      <dgm:spPr>
        <a:solidFill>
          <a:schemeClr val="accent5"/>
        </a:solidFill>
      </dgm:spPr>
      <dgm:t>
        <a:bodyPr/>
        <a:lstStyle/>
        <a:p>
          <a:pPr rtl="0"/>
          <a:r>
            <a:rPr lang="en-GB" dirty="0" smtClean="0"/>
            <a:t>5. Nursing practice &amp; public health/health promotion</a:t>
          </a:r>
          <a:endParaRPr lang="en-GB" dirty="0"/>
        </a:p>
      </dgm:t>
    </dgm:pt>
    <dgm:pt modelId="{AB27FDE7-E12B-4D09-A464-FD054DBCFDB5}" type="parTrans" cxnId="{172CAFE8-6B1A-41F1-84FE-FB5D3BCCEB95}">
      <dgm:prSet/>
      <dgm:spPr/>
      <dgm:t>
        <a:bodyPr/>
        <a:lstStyle/>
        <a:p>
          <a:endParaRPr lang="en-GB"/>
        </a:p>
      </dgm:t>
    </dgm:pt>
    <dgm:pt modelId="{F36257FA-E80E-4077-B776-3BD9EFFC3DC8}" type="sibTrans" cxnId="{172CAFE8-6B1A-41F1-84FE-FB5D3BCCEB95}">
      <dgm:prSet/>
      <dgm:spPr/>
      <dgm:t>
        <a:bodyPr/>
        <a:lstStyle/>
        <a:p>
          <a:endParaRPr lang="en-GB"/>
        </a:p>
      </dgm:t>
    </dgm:pt>
    <dgm:pt modelId="{2E912176-22D7-4DE3-8B21-014B7D55562D}" type="pres">
      <dgm:prSet presAssocID="{C5CF30FA-2B37-4F6A-B595-40673A7A00FB}" presName="linear" presStyleCnt="0">
        <dgm:presLayoutVars>
          <dgm:animLvl val="lvl"/>
          <dgm:resizeHandles val="exact"/>
        </dgm:presLayoutVars>
      </dgm:prSet>
      <dgm:spPr/>
      <dgm:t>
        <a:bodyPr/>
        <a:lstStyle/>
        <a:p>
          <a:endParaRPr lang="en-GB"/>
        </a:p>
      </dgm:t>
    </dgm:pt>
    <dgm:pt modelId="{D889CC4F-7ACA-4A5C-B583-E286C79BFD2B}" type="pres">
      <dgm:prSet presAssocID="{3CAEBB37-CC52-424C-B628-7DFED741DC74}" presName="parentText" presStyleLbl="node1" presStyleIdx="0" presStyleCnt="1">
        <dgm:presLayoutVars>
          <dgm:chMax val="0"/>
          <dgm:bulletEnabled val="1"/>
        </dgm:presLayoutVars>
      </dgm:prSet>
      <dgm:spPr/>
      <dgm:t>
        <a:bodyPr/>
        <a:lstStyle/>
        <a:p>
          <a:endParaRPr lang="en-GB"/>
        </a:p>
      </dgm:t>
    </dgm:pt>
  </dgm:ptLst>
  <dgm:cxnLst>
    <dgm:cxn modelId="{172CAFE8-6B1A-41F1-84FE-FB5D3BCCEB95}" srcId="{C5CF30FA-2B37-4F6A-B595-40673A7A00FB}" destId="{3CAEBB37-CC52-424C-B628-7DFED741DC74}" srcOrd="0" destOrd="0" parTransId="{AB27FDE7-E12B-4D09-A464-FD054DBCFDB5}" sibTransId="{F36257FA-E80E-4077-B776-3BD9EFFC3DC8}"/>
    <dgm:cxn modelId="{C7CB6998-5BFF-4368-8759-5351AE90A2FD}" type="presOf" srcId="{3CAEBB37-CC52-424C-B628-7DFED741DC74}" destId="{D889CC4F-7ACA-4A5C-B583-E286C79BFD2B}" srcOrd="0" destOrd="0" presId="urn:microsoft.com/office/officeart/2005/8/layout/vList2"/>
    <dgm:cxn modelId="{A6449C41-0932-4A55-9F8E-EAB4BE1A33C6}" type="presOf" srcId="{C5CF30FA-2B37-4F6A-B595-40673A7A00FB}" destId="{2E912176-22D7-4DE3-8B21-014B7D55562D}" srcOrd="0" destOrd="0" presId="urn:microsoft.com/office/officeart/2005/8/layout/vList2"/>
    <dgm:cxn modelId="{34175214-80AF-418F-AF3A-41EDC218E264}" type="presParOf" srcId="{2E912176-22D7-4DE3-8B21-014B7D55562D}" destId="{D889CC4F-7ACA-4A5C-B583-E286C79BFD2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09F96-4699-47A8-AC5C-549E73A6529B}">
      <dsp:nvSpPr>
        <dsp:cNvPr id="0" name=""/>
        <dsp:cNvSpPr/>
      </dsp:nvSpPr>
      <dsp:spPr>
        <a:xfrm rot="5400000">
          <a:off x="-178472" y="180355"/>
          <a:ext cx="1189819" cy="832873"/>
        </a:xfrm>
        <a:prstGeom prst="chevron">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GB" sz="2100" kern="1200" dirty="0" smtClean="0"/>
            <a:t>Stage 1</a:t>
          </a:r>
          <a:endParaRPr lang="en-GB" sz="2100" kern="1200" dirty="0"/>
        </a:p>
      </dsp:txBody>
      <dsp:txXfrm rot="-5400000">
        <a:off x="2" y="418319"/>
        <a:ext cx="832873" cy="356946"/>
      </dsp:txXfrm>
    </dsp:sp>
    <dsp:sp modelId="{B2976513-780B-426E-A269-EC7950C4E547}">
      <dsp:nvSpPr>
        <dsp:cNvPr id="0" name=""/>
        <dsp:cNvSpPr/>
      </dsp:nvSpPr>
      <dsp:spPr>
        <a:xfrm rot="5400000">
          <a:off x="4144545" y="-3309789"/>
          <a:ext cx="773382" cy="73967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GB" sz="2700" kern="1200" dirty="0" smtClean="0"/>
            <a:t>Early work  - completed</a:t>
          </a:r>
          <a:endParaRPr lang="en-GB" sz="2700" kern="1200" dirty="0"/>
        </a:p>
      </dsp:txBody>
      <dsp:txXfrm rot="-5400000">
        <a:off x="832874" y="39635"/>
        <a:ext cx="7358973" cy="697876"/>
      </dsp:txXfrm>
    </dsp:sp>
    <dsp:sp modelId="{1AF65B92-51CE-49C9-B3C6-C2F405317A70}">
      <dsp:nvSpPr>
        <dsp:cNvPr id="0" name=""/>
        <dsp:cNvSpPr/>
      </dsp:nvSpPr>
      <dsp:spPr>
        <a:xfrm rot="5400000">
          <a:off x="-178472" y="1222653"/>
          <a:ext cx="1189819" cy="832873"/>
        </a:xfrm>
        <a:prstGeom prst="chevron">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GB" sz="2100" kern="1200" dirty="0" smtClean="0"/>
            <a:t>Stage 2</a:t>
          </a:r>
          <a:endParaRPr lang="en-GB" sz="2100" kern="1200" dirty="0"/>
        </a:p>
      </dsp:txBody>
      <dsp:txXfrm rot="-5400000">
        <a:off x="2" y="1460617"/>
        <a:ext cx="832873" cy="356946"/>
      </dsp:txXfrm>
    </dsp:sp>
    <dsp:sp modelId="{1D9B66BE-2601-415C-B076-D54E84DD26C9}">
      <dsp:nvSpPr>
        <dsp:cNvPr id="0" name=""/>
        <dsp:cNvSpPr/>
      </dsp:nvSpPr>
      <dsp:spPr>
        <a:xfrm rot="5400000">
          <a:off x="4144545" y="-2267490"/>
          <a:ext cx="773382" cy="73967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GB" sz="2700" kern="1200" dirty="0" smtClean="0"/>
            <a:t>Large scale engagement – on-going</a:t>
          </a:r>
          <a:endParaRPr lang="en-GB" sz="2700" kern="1200" dirty="0"/>
        </a:p>
      </dsp:txBody>
      <dsp:txXfrm rot="-5400000">
        <a:off x="832874" y="1081934"/>
        <a:ext cx="7358973" cy="697876"/>
      </dsp:txXfrm>
    </dsp:sp>
    <dsp:sp modelId="{B847DC7E-2552-4377-B57F-57A416BF0380}">
      <dsp:nvSpPr>
        <dsp:cNvPr id="0" name=""/>
        <dsp:cNvSpPr/>
      </dsp:nvSpPr>
      <dsp:spPr>
        <a:xfrm rot="5400000">
          <a:off x="-178472" y="2264952"/>
          <a:ext cx="1189819" cy="832873"/>
        </a:xfrm>
        <a:prstGeom prst="chevron">
          <a:avLst/>
        </a:prstGeom>
        <a:solidFill>
          <a:srgbClr val="00B0F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GB" sz="2100" kern="1200" smtClean="0"/>
            <a:t>Stage 3 </a:t>
          </a:r>
          <a:endParaRPr lang="en-GB" sz="2100" kern="1200"/>
        </a:p>
      </dsp:txBody>
      <dsp:txXfrm rot="-5400000">
        <a:off x="2" y="2502916"/>
        <a:ext cx="832873" cy="356946"/>
      </dsp:txXfrm>
    </dsp:sp>
    <dsp:sp modelId="{00580983-91E4-4AC1-BA23-D97F20BFCEA3}">
      <dsp:nvSpPr>
        <dsp:cNvPr id="0" name=""/>
        <dsp:cNvSpPr/>
      </dsp:nvSpPr>
      <dsp:spPr>
        <a:xfrm rot="5400000">
          <a:off x="4144545" y="-1225192"/>
          <a:ext cx="773382" cy="73967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GB" sz="2700" kern="1200" dirty="0" smtClean="0"/>
            <a:t>Clarify messages &amp; publish Vision - summer 2017</a:t>
          </a:r>
          <a:endParaRPr lang="en-GB" sz="2700" kern="1200" dirty="0"/>
        </a:p>
      </dsp:txBody>
      <dsp:txXfrm rot="-5400000">
        <a:off x="832874" y="2124232"/>
        <a:ext cx="7358973" cy="697876"/>
      </dsp:txXfrm>
    </dsp:sp>
    <dsp:sp modelId="{19D94DF2-E4CA-48F4-9B45-AA7D331228A0}">
      <dsp:nvSpPr>
        <dsp:cNvPr id="0" name=""/>
        <dsp:cNvSpPr/>
      </dsp:nvSpPr>
      <dsp:spPr>
        <a:xfrm rot="5400000">
          <a:off x="-178472" y="3307250"/>
          <a:ext cx="1189819" cy="83287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GB" sz="2100" kern="1200" dirty="0" smtClean="0"/>
            <a:t>Stage 4</a:t>
          </a:r>
          <a:endParaRPr lang="en-GB" sz="2100" kern="1200" dirty="0"/>
        </a:p>
      </dsp:txBody>
      <dsp:txXfrm rot="-5400000">
        <a:off x="2" y="3545214"/>
        <a:ext cx="832873" cy="356946"/>
      </dsp:txXfrm>
    </dsp:sp>
    <dsp:sp modelId="{524E0AA3-FC2A-4DDE-AE4A-FCFFE0A76EE5}">
      <dsp:nvSpPr>
        <dsp:cNvPr id="0" name=""/>
        <dsp:cNvSpPr/>
      </dsp:nvSpPr>
      <dsp:spPr>
        <a:xfrm rot="5400000">
          <a:off x="4144545" y="-182893"/>
          <a:ext cx="773382" cy="73967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GB" sz="2700" kern="1200" dirty="0" smtClean="0"/>
            <a:t>Inform public - later</a:t>
          </a:r>
          <a:endParaRPr lang="en-GB" sz="2700" kern="1200" dirty="0"/>
        </a:p>
      </dsp:txBody>
      <dsp:txXfrm rot="-5400000">
        <a:off x="832874" y="3166531"/>
        <a:ext cx="7358973" cy="697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4DA22-BD04-449D-8C4E-4756AB439A73}">
      <dsp:nvSpPr>
        <dsp:cNvPr id="0" name=""/>
        <dsp:cNvSpPr/>
      </dsp:nvSpPr>
      <dsp:spPr>
        <a:xfrm>
          <a:off x="0" y="488473"/>
          <a:ext cx="8229600" cy="647595"/>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dirty="0" smtClean="0"/>
            <a:t>1. Modernising roles and public perceptions</a:t>
          </a:r>
          <a:endParaRPr lang="en-GB" sz="2700" kern="1200" dirty="0"/>
        </a:p>
      </dsp:txBody>
      <dsp:txXfrm>
        <a:off x="31613" y="520086"/>
        <a:ext cx="8166374" cy="584369"/>
      </dsp:txXfrm>
    </dsp:sp>
    <dsp:sp modelId="{267D47F5-130D-48E3-9291-A7A6613C81D2}">
      <dsp:nvSpPr>
        <dsp:cNvPr id="0" name=""/>
        <dsp:cNvSpPr/>
      </dsp:nvSpPr>
      <dsp:spPr>
        <a:xfrm>
          <a:off x="0" y="1213829"/>
          <a:ext cx="8229600" cy="64759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dirty="0" smtClean="0"/>
            <a:t>2. Staff experience</a:t>
          </a:r>
          <a:endParaRPr lang="en-GB" sz="2700" kern="1200" dirty="0"/>
        </a:p>
      </dsp:txBody>
      <dsp:txXfrm>
        <a:off x="31613" y="1245442"/>
        <a:ext cx="8166374" cy="584369"/>
      </dsp:txXfrm>
    </dsp:sp>
    <dsp:sp modelId="{802D67E9-4935-46F1-8702-F5A8A7877039}">
      <dsp:nvSpPr>
        <dsp:cNvPr id="0" name=""/>
        <dsp:cNvSpPr/>
      </dsp:nvSpPr>
      <dsp:spPr>
        <a:xfrm>
          <a:off x="0" y="1939184"/>
          <a:ext cx="8229600" cy="647595"/>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dirty="0" smtClean="0"/>
            <a:t>3. Preparing nurses for future needs &amp; roles</a:t>
          </a:r>
          <a:endParaRPr lang="en-GB" sz="2700" kern="1200" dirty="0"/>
        </a:p>
      </dsp:txBody>
      <dsp:txXfrm>
        <a:off x="31613" y="1970797"/>
        <a:ext cx="8166374" cy="584369"/>
      </dsp:txXfrm>
    </dsp:sp>
    <dsp:sp modelId="{1D6BCF88-CF9C-4DA4-905A-1E7DCBAD01AF}">
      <dsp:nvSpPr>
        <dsp:cNvPr id="0" name=""/>
        <dsp:cNvSpPr/>
      </dsp:nvSpPr>
      <dsp:spPr>
        <a:xfrm>
          <a:off x="0" y="2664539"/>
          <a:ext cx="8229600" cy="647595"/>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dirty="0" smtClean="0"/>
            <a:t>4. Working in health and social care teams</a:t>
          </a:r>
          <a:endParaRPr lang="en-GB" sz="2700" kern="1200" dirty="0"/>
        </a:p>
      </dsp:txBody>
      <dsp:txXfrm>
        <a:off x="31613" y="2696152"/>
        <a:ext cx="8166374" cy="584369"/>
      </dsp:txXfrm>
    </dsp:sp>
    <dsp:sp modelId="{548DB4DE-8398-485C-ADAC-3E32A4FC161A}">
      <dsp:nvSpPr>
        <dsp:cNvPr id="0" name=""/>
        <dsp:cNvSpPr/>
      </dsp:nvSpPr>
      <dsp:spPr>
        <a:xfrm>
          <a:off x="0" y="3389894"/>
          <a:ext cx="8229600" cy="647595"/>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dirty="0" smtClean="0"/>
            <a:t>5. Nursing practice and health promotion/ public health.</a:t>
          </a:r>
          <a:endParaRPr lang="en-GB" sz="2700" kern="1200" dirty="0"/>
        </a:p>
      </dsp:txBody>
      <dsp:txXfrm>
        <a:off x="31613" y="3421507"/>
        <a:ext cx="8166374" cy="584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9CC4F-7ACA-4A5C-B583-E286C79BFD2B}">
      <dsp:nvSpPr>
        <dsp:cNvPr id="0" name=""/>
        <dsp:cNvSpPr/>
      </dsp:nvSpPr>
      <dsp:spPr>
        <a:xfrm>
          <a:off x="0" y="163754"/>
          <a:ext cx="8229600" cy="815490"/>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GB" sz="3400" kern="1200" dirty="0" smtClean="0"/>
            <a:t>1. Modernising roles and public perceptions</a:t>
          </a:r>
          <a:endParaRPr lang="en-GB" sz="3400" kern="1200" dirty="0"/>
        </a:p>
      </dsp:txBody>
      <dsp:txXfrm>
        <a:off x="39809" y="203563"/>
        <a:ext cx="8149982" cy="7358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9CC4F-7ACA-4A5C-B583-E286C79BFD2B}">
      <dsp:nvSpPr>
        <dsp:cNvPr id="0" name=""/>
        <dsp:cNvSpPr/>
      </dsp:nvSpPr>
      <dsp:spPr>
        <a:xfrm>
          <a:off x="0" y="72008"/>
          <a:ext cx="8229600" cy="76506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2. Staff experience</a:t>
          </a:r>
          <a:endParaRPr lang="en-GB" sz="3600" kern="1200" dirty="0"/>
        </a:p>
      </dsp:txBody>
      <dsp:txXfrm>
        <a:off x="37348" y="109356"/>
        <a:ext cx="8154904" cy="6903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9CC4F-7ACA-4A5C-B583-E286C79BFD2B}">
      <dsp:nvSpPr>
        <dsp:cNvPr id="0" name=""/>
        <dsp:cNvSpPr/>
      </dsp:nvSpPr>
      <dsp:spPr>
        <a:xfrm>
          <a:off x="0" y="175747"/>
          <a:ext cx="8229600" cy="791505"/>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GB" sz="3300" kern="1200" dirty="0" smtClean="0"/>
            <a:t>3. Preparing nurses for future needs and roles</a:t>
          </a:r>
          <a:endParaRPr lang="en-GB" sz="3300" kern="1200" dirty="0"/>
        </a:p>
      </dsp:txBody>
      <dsp:txXfrm>
        <a:off x="38638" y="214385"/>
        <a:ext cx="8152324" cy="7142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9CC4F-7ACA-4A5C-B583-E286C79BFD2B}">
      <dsp:nvSpPr>
        <dsp:cNvPr id="0" name=""/>
        <dsp:cNvSpPr/>
      </dsp:nvSpPr>
      <dsp:spPr>
        <a:xfrm>
          <a:off x="0" y="151762"/>
          <a:ext cx="8229600" cy="839474"/>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GB" sz="3500" kern="1200" dirty="0" smtClean="0"/>
            <a:t>4. </a:t>
          </a:r>
          <a:r>
            <a:rPr lang="en-GB" sz="3500" b="1" kern="1200" dirty="0" smtClean="0"/>
            <a:t>Working in health and social care teams</a:t>
          </a:r>
          <a:endParaRPr lang="en-GB" sz="3500" kern="1200" dirty="0"/>
        </a:p>
      </dsp:txBody>
      <dsp:txXfrm>
        <a:off x="40980" y="192742"/>
        <a:ext cx="8147640" cy="7575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9CC4F-7ACA-4A5C-B583-E286C79BFD2B}">
      <dsp:nvSpPr>
        <dsp:cNvPr id="0" name=""/>
        <dsp:cNvSpPr/>
      </dsp:nvSpPr>
      <dsp:spPr>
        <a:xfrm>
          <a:off x="0" y="235710"/>
          <a:ext cx="8229600" cy="671580"/>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dirty="0" smtClean="0"/>
            <a:t>5. Nursing practice &amp; public health/health promotion</a:t>
          </a:r>
          <a:endParaRPr lang="en-GB" sz="2800" kern="1200" dirty="0"/>
        </a:p>
      </dsp:txBody>
      <dsp:txXfrm>
        <a:off x="32784" y="268494"/>
        <a:ext cx="8164032" cy="6060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0070265-E2BC-4356-A592-4587F6891252}" type="datetimeFigureOut">
              <a:rPr lang="en-GB" smtClean="0"/>
              <a:t>04/10/2016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285A7B0-25B1-462A-9CB1-2366B8C28547}" type="slidenum">
              <a:rPr lang="en-GB" smtClean="0"/>
              <a:t>‹#›</a:t>
            </a:fld>
            <a:endParaRPr lang="en-GB"/>
          </a:p>
        </p:txBody>
      </p:sp>
    </p:spTree>
    <p:extLst>
      <p:ext uri="{BB962C8B-B14F-4D97-AF65-F5344CB8AC3E}">
        <p14:creationId xmlns:p14="http://schemas.microsoft.com/office/powerpoint/2010/main" val="3807657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3929797-F845-482B-938D-8518B03AADE8}" type="datetimeFigureOut">
              <a:rPr lang="en-GB" smtClean="0"/>
              <a:t>04/10/2016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3C412DB-5148-4EBF-B79D-F5EB6799269C}" type="slidenum">
              <a:rPr lang="en-GB" smtClean="0"/>
              <a:t>‹#›</a:t>
            </a:fld>
            <a:endParaRPr lang="en-GB"/>
          </a:p>
        </p:txBody>
      </p:sp>
    </p:spTree>
    <p:extLst>
      <p:ext uri="{BB962C8B-B14F-4D97-AF65-F5344CB8AC3E}">
        <p14:creationId xmlns:p14="http://schemas.microsoft.com/office/powerpoint/2010/main" val="1989663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response.questback.com/scottishgovernment/gtv8az6aqn"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Chief Nursing Officer has asked us to get involved in a large scale engagement to think about the future of nursing.  Nurses, student nurses and a wide range of stakeholders from across health and social care are being asked to contribute to:</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Developing a vision for maximising the nursing contribution to health and well-being in 2030.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Improving understanding about the things we do well and the things that need to change to deliver the nursing vision for  2030.</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Developing an early contribution to help inform the </a:t>
            </a:r>
            <a:r>
              <a:rPr lang="en-GB" sz="1200" kern="1200" dirty="0" err="1" smtClean="0">
                <a:solidFill>
                  <a:schemeClr val="tx1"/>
                </a:solidFill>
                <a:effectLst/>
                <a:latin typeface="+mn-lt"/>
                <a:ea typeface="+mn-ea"/>
                <a:cs typeface="+mn-cs"/>
              </a:rPr>
              <a:t>NMC</a:t>
            </a:r>
            <a:r>
              <a:rPr lang="en-GB" sz="1200" kern="1200" dirty="0" smtClean="0">
                <a:solidFill>
                  <a:schemeClr val="tx1"/>
                </a:solidFill>
                <a:effectLst/>
                <a:latin typeface="+mn-lt"/>
                <a:ea typeface="+mn-ea"/>
                <a:cs typeface="+mn-cs"/>
              </a:rPr>
              <a:t> review of the current pre-registration nursing education standards. </a:t>
            </a: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2</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People who are not able to participate in the organised engagement sessions can still make their views known by completing the online survey </a:t>
            </a:r>
            <a:r>
              <a:rPr lang="en-GB" sz="1200" kern="1200" dirty="0" smtClean="0">
                <a:solidFill>
                  <a:schemeClr val="tx1"/>
                </a:solidFill>
                <a:effectLst/>
                <a:latin typeface="+mn-lt"/>
                <a:ea typeface="+mn-ea"/>
                <a:cs typeface="+mn-cs"/>
              </a:rPr>
              <a:t>at </a:t>
            </a:r>
            <a:r>
              <a:rPr lang="en-GB" u="sng" dirty="0" smtClean="0">
                <a:hlinkClick r:id="rId3"/>
              </a:rPr>
              <a:t>2030 Nursing Vision Survey ( https://response.questback.com/scottishgovernment/gtv8az6aqn</a:t>
            </a:r>
            <a:r>
              <a:rPr lang="en-GB" u="sng" dirty="0" smtClean="0"/>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engagement feedback will be returned to the Scottish Government and to be collated and analysed. They will identify the key messages and may need to come back to us to check our understanding of the emerging messages and explore any issues that are not clear.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Chief Nursing Officer intends to publish the 2030 Vision in summer 2017.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Thank you for participating in this engagement and sharing your vision for the future of nursing. </a:t>
            </a:r>
          </a:p>
          <a:p>
            <a:pPr marL="0" lvl="0" indent="0">
              <a:buFont typeface="Arial" panose="020B0604020202020204" pitchFamily="34" charset="0"/>
              <a:buNone/>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3C412DB-5148-4EBF-B79D-F5EB6799269C}" type="slidenum">
              <a:rPr lang="en-GB" smtClean="0"/>
              <a:t>11</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a:t>
            </a:r>
            <a:r>
              <a:rPr lang="en-GB" sz="1200" kern="1200" dirty="0" err="1" smtClean="0">
                <a:solidFill>
                  <a:schemeClr val="tx1"/>
                </a:solidFill>
                <a:effectLst/>
                <a:latin typeface="+mn-lt"/>
                <a:ea typeface="+mn-ea"/>
                <a:cs typeface="+mn-cs"/>
              </a:rPr>
              <a:t>NHS</a:t>
            </a:r>
            <a:r>
              <a:rPr lang="en-GB" sz="1200" kern="1200" dirty="0" smtClean="0">
                <a:solidFill>
                  <a:schemeClr val="tx1"/>
                </a:solidFill>
                <a:effectLst/>
                <a:latin typeface="+mn-lt"/>
                <a:ea typeface="+mn-ea"/>
                <a:cs typeface="+mn-cs"/>
              </a:rPr>
              <a:t> is Scotland's biggest employer and nurses and midwifes make up  55% of the entire </a:t>
            </a:r>
            <a:r>
              <a:rPr lang="en-GB" sz="1200" kern="1200" dirty="0" err="1" smtClean="0">
                <a:solidFill>
                  <a:schemeClr val="tx1"/>
                </a:solidFill>
                <a:effectLst/>
                <a:latin typeface="+mn-lt"/>
                <a:ea typeface="+mn-ea"/>
                <a:cs typeface="+mn-cs"/>
              </a:rPr>
              <a:t>NHSScotland</a:t>
            </a:r>
            <a:r>
              <a:rPr lang="en-GB" sz="1200" kern="1200" dirty="0" smtClean="0">
                <a:solidFill>
                  <a:schemeClr val="tx1"/>
                </a:solidFill>
                <a:effectLst/>
                <a:latin typeface="+mn-lt"/>
                <a:ea typeface="+mn-ea"/>
                <a:cs typeface="+mn-cs"/>
              </a:rPr>
              <a:t> workforce, and within that of 85% of the clinical workforce.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Women make up 90% of Nursing and Midwifery staff and men are 10%.</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Nurses are central and essential to the successful delivery of the National Clinical Strategy, Health and Social Care Integration and the on-going reform and transformation of services.  </a:t>
            </a: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3</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This engagement builds on earlier conversations with the workforce and the profession and is part of a 4 stage engagement and communication process.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a:t>
            </a:r>
            <a:r>
              <a:rPr lang="en-GB" sz="1200" u="sng" kern="1200" dirty="0" smtClean="0">
                <a:solidFill>
                  <a:schemeClr val="tx1"/>
                </a:solidFill>
                <a:effectLst/>
                <a:latin typeface="+mn-lt"/>
                <a:ea typeface="+mn-ea"/>
                <a:cs typeface="+mn-cs"/>
              </a:rPr>
              <a:t>stage 1</a:t>
            </a:r>
            <a:r>
              <a:rPr lang="en-GB" sz="1200" kern="1200" dirty="0" smtClean="0">
                <a:solidFill>
                  <a:schemeClr val="tx1"/>
                </a:solidFill>
                <a:effectLst/>
                <a:latin typeface="+mn-lt"/>
                <a:ea typeface="+mn-ea"/>
                <a:cs typeface="+mn-cs"/>
              </a:rPr>
              <a:t> work, which has already completed involved: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‘Future Conversations’ work in 2015 which was a collaboration between the Chief Nursing Officer, RCN and the Scottish Executive Nurse Directors to understand nursing in the changing world.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Early in 2016, the Chief Nursing Officer hosted a national event ‘Maximising the nursing</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contribution to health and well-being in Scotland’ to explore the things that participants want to leave behind and those they would want to take forward to the future. </a:t>
            </a:r>
          </a:p>
          <a:p>
            <a:r>
              <a:rPr lang="en-GB" sz="1200" u="sng" kern="1200" dirty="0" smtClean="0">
                <a:solidFill>
                  <a:schemeClr val="tx1"/>
                </a:solidFill>
                <a:effectLst/>
                <a:latin typeface="+mn-lt"/>
                <a:ea typeface="+mn-ea"/>
                <a:cs typeface="+mn-cs"/>
              </a:rPr>
              <a:t>Stage 2</a:t>
            </a:r>
            <a:r>
              <a:rPr lang="en-GB" sz="1200" kern="1200" dirty="0" smtClean="0">
                <a:solidFill>
                  <a:schemeClr val="tx1"/>
                </a:solidFill>
                <a:effectLst/>
                <a:latin typeface="+mn-lt"/>
                <a:ea typeface="+mn-ea"/>
                <a:cs typeface="+mn-cs"/>
              </a:rPr>
              <a:t> is the current large-scale engagement that seeks to involve at least 5% of students and the workforce through local engagement conversations, the on-line survey, and digital communications.</a:t>
            </a:r>
          </a:p>
          <a:p>
            <a:r>
              <a:rPr lang="en-GB" sz="1200" u="sng" kern="1200" dirty="0" smtClean="0">
                <a:solidFill>
                  <a:schemeClr val="tx1"/>
                </a:solidFill>
                <a:effectLst/>
                <a:latin typeface="+mn-lt"/>
                <a:ea typeface="+mn-ea"/>
                <a:cs typeface="+mn-cs"/>
              </a:rPr>
              <a:t>Stage 3</a:t>
            </a:r>
            <a:r>
              <a:rPr lang="en-GB" sz="1200" kern="1200" dirty="0" smtClean="0">
                <a:solidFill>
                  <a:schemeClr val="tx1"/>
                </a:solidFill>
                <a:effectLst/>
                <a:latin typeface="+mn-lt"/>
                <a:ea typeface="+mn-ea"/>
                <a:cs typeface="+mn-cs"/>
              </a:rPr>
              <a:t> will be an opportunity to check the emerging messages and explore any issues that are not clear. The intention is to publish the 2030 Vision in summer 2017.</a:t>
            </a:r>
          </a:p>
          <a:p>
            <a:r>
              <a:rPr lang="en-GB" sz="1200" u="sng" kern="1200" dirty="0" smtClean="0">
                <a:solidFill>
                  <a:schemeClr val="tx1"/>
                </a:solidFill>
                <a:effectLst/>
                <a:latin typeface="+mn-lt"/>
                <a:ea typeface="+mn-ea"/>
                <a:cs typeface="+mn-cs"/>
              </a:rPr>
              <a:t>Stage 4</a:t>
            </a:r>
            <a:r>
              <a:rPr lang="en-GB" sz="1200" kern="1200" dirty="0" smtClean="0">
                <a:solidFill>
                  <a:schemeClr val="tx1"/>
                </a:solidFill>
                <a:effectLst/>
                <a:latin typeface="+mn-lt"/>
                <a:ea typeface="+mn-ea"/>
                <a:cs typeface="+mn-cs"/>
              </a:rPr>
              <a:t> will be after the Nursing Vision for 2030 has been published and will seek to inform the public about the changing role of nursing and the vision for future.</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4</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smtClean="0">
                <a:solidFill>
                  <a:schemeClr val="tx1"/>
                </a:solidFill>
                <a:effectLst/>
                <a:latin typeface="+mn-lt"/>
                <a:ea typeface="+mn-ea"/>
                <a:cs typeface="+mn-cs"/>
              </a:rPr>
              <a:t>Themes</a:t>
            </a:r>
            <a:r>
              <a:rPr lang="en-GB" sz="1200" kern="1200" dirty="0" smtClean="0">
                <a:solidFill>
                  <a:schemeClr val="tx1"/>
                </a:solidFill>
                <a:effectLst/>
                <a:latin typeface="+mn-lt"/>
                <a:ea typeface="+mn-ea"/>
                <a:cs typeface="+mn-cs"/>
              </a:rPr>
              <a:t> - the work carried out to date has helped to identify the 5 themes that will be explored as part of this engagement. </a:t>
            </a:r>
          </a:p>
          <a:p>
            <a:pPr lvl="0"/>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Each of these themes is introduced with some high level contextual information which is followed by questions for groups to discuss and provide feedback on. </a:t>
            </a:r>
          </a:p>
          <a:p>
            <a:endParaRPr lang="en-GB" sz="1200" kern="120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5</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work we do and nursing roles have changed significantly over the past twenty years or so. The main changes that we are experiencing now are the integration of health and social care and the provision of more services in the community rather than in hospital. Despite these changes, public perceptions of nursing can be a bit dated. To help manage expectations and prepare people for future changes, we may need to update the public about modern nursing.  </a:t>
            </a: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6</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population of Scotland is, on average, living longer and there is an increasing number of older people. While many older people will enjoy better health than their predecessors, they will still have significant health needs and there will be an increasing demand for health and social care services.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We need to ensure that the nursing profession attracts and retains enough people so that we have a sufficient workforce for the future. Building resilience is key to achieving this. Although the number of qualified nurses has increased significantly, overall, we know that some roles are particularly difficult to fill and recruitment is a real issue in some geographic areas. We also recognise that more needs to be done to retain the invaluable experience of older nurses and bring nurses who are not working back into the profession. </a:t>
            </a: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7</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NHS</a:t>
            </a:r>
            <a:r>
              <a:rPr lang="en-GB" sz="1200" kern="1200" dirty="0" smtClean="0">
                <a:solidFill>
                  <a:schemeClr val="tx1"/>
                </a:solidFill>
                <a:effectLst/>
                <a:latin typeface="+mn-lt"/>
                <a:ea typeface="+mn-ea"/>
                <a:cs typeface="+mn-cs"/>
              </a:rPr>
              <a:t> Scotland has one of the most skilled workforces in the world and we have a proud tradition of nurse education and training. ‘Setting the Direction’ sets out the strategic aims of the profession. Looking to the future we need to ensure that we continue to have a capable, versatile nursing workforce with transferable skills. To do this we need to ensure a continued focus on nurse education and what the best approach might be.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You may be aware that work on the </a:t>
            </a:r>
            <a:r>
              <a:rPr lang="en-GB" sz="1200" kern="1200" dirty="0" err="1" smtClean="0">
                <a:solidFill>
                  <a:schemeClr val="tx1"/>
                </a:solidFill>
                <a:effectLst/>
                <a:latin typeface="+mn-lt"/>
                <a:ea typeface="+mn-ea"/>
                <a:cs typeface="+mn-cs"/>
              </a:rPr>
              <a:t>NMC</a:t>
            </a:r>
            <a:r>
              <a:rPr lang="en-GB" sz="1200" kern="1200" dirty="0" smtClean="0">
                <a:solidFill>
                  <a:schemeClr val="tx1"/>
                </a:solidFill>
                <a:effectLst/>
                <a:latin typeface="+mn-lt"/>
                <a:ea typeface="+mn-ea"/>
                <a:cs typeface="+mn-cs"/>
              </a:rPr>
              <a:t> Review of Pre-registration Education Standards has begun and the new standards are expected to be agreed in Autumn 2017. We expect that much of what is said in our discussions on the future of nursing in Scotland will feed into the </a:t>
            </a:r>
            <a:r>
              <a:rPr lang="en-GB" sz="1200" kern="1200" dirty="0" err="1" smtClean="0">
                <a:solidFill>
                  <a:schemeClr val="tx1"/>
                </a:solidFill>
                <a:effectLst/>
                <a:latin typeface="+mn-lt"/>
                <a:ea typeface="+mn-ea"/>
                <a:cs typeface="+mn-cs"/>
              </a:rPr>
              <a:t>NMC</a:t>
            </a:r>
            <a:r>
              <a:rPr lang="en-GB" sz="1200" kern="1200" dirty="0" smtClean="0">
                <a:solidFill>
                  <a:schemeClr val="tx1"/>
                </a:solidFill>
                <a:effectLst/>
                <a:latin typeface="+mn-lt"/>
                <a:ea typeface="+mn-ea"/>
                <a:cs typeface="+mn-cs"/>
              </a:rPr>
              <a:t> Review.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Standards set out what nurses should be able to do at the point of registration, i.e. what the public can expect from newly qualified, graduate nurses. The way we prepare our nurses at pre-registration level and the skills they develop post-registration level are interlinked. We need to provide clear and consistent career pathways for nursing with education and training running alongside that is consistent and high quality. </a:t>
            </a: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8</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the future, there will be more people with multiple conditions and more care will be provided in the community. Clinicians will need to work increasingly in teams across specialisms and be supported by better information sharing and clinical decision support systems. The clinical team will work collaboratively with social care staff, and increasingly signpost patients to third sector organisations that provide community-based support.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healthcare we provide will be proportionate and relevant to individual patient’s needs and we will use minimally disruptive interventions. This it will be delivered by teams of professionals united by common professional values and with effective clinical leadership.</a:t>
            </a: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9</a:t>
            </a:fld>
            <a:endParaRPr lang="en-GB"/>
          </a:p>
        </p:txBody>
      </p:sp>
    </p:spTree>
    <p:extLst>
      <p:ext uri="{BB962C8B-B14F-4D97-AF65-F5344CB8AC3E}">
        <p14:creationId xmlns:p14="http://schemas.microsoft.com/office/powerpoint/2010/main" val="3411645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know that some lifestyle choices result in too many early deaths in Scotland. The healthcare system has a key role in supporting and empowering people to live well and nurses can make a significant contribution to prevention and anticipatory care. Nurses can help people take more responsibility for their own health, support them to tackle their personal health challenges, </a:t>
            </a:r>
            <a:r>
              <a:rPr lang="en-GB" sz="1200" kern="1200" smtClean="0">
                <a:solidFill>
                  <a:schemeClr val="tx1"/>
                </a:solidFill>
                <a:effectLst/>
                <a:latin typeface="+mn-lt"/>
                <a:ea typeface="+mn-ea"/>
                <a:cs typeface="+mn-cs"/>
              </a:rPr>
              <a:t>including long-term </a:t>
            </a:r>
            <a:r>
              <a:rPr lang="en-GB" sz="1200" kern="1200" dirty="0" smtClean="0">
                <a:solidFill>
                  <a:schemeClr val="tx1"/>
                </a:solidFill>
                <a:effectLst/>
                <a:latin typeface="+mn-lt"/>
                <a:ea typeface="+mn-ea"/>
                <a:cs typeface="+mn-cs"/>
              </a:rPr>
              <a:t>conditions, and enable them - as far as possible - to retain independence and control. </a:t>
            </a:r>
          </a:p>
          <a:p>
            <a:endParaRPr lang="en-GB" dirty="0"/>
          </a:p>
        </p:txBody>
      </p:sp>
      <p:sp>
        <p:nvSpPr>
          <p:cNvPr id="4" name="Slide Number Placeholder 3"/>
          <p:cNvSpPr>
            <a:spLocks noGrp="1"/>
          </p:cNvSpPr>
          <p:nvPr>
            <p:ph type="sldNum" sz="quarter" idx="10"/>
          </p:nvPr>
        </p:nvSpPr>
        <p:spPr/>
        <p:txBody>
          <a:bodyPr/>
          <a:lstStyle/>
          <a:p>
            <a:fld id="{23C412DB-5148-4EBF-B79D-F5EB6799269C}" type="slidenum">
              <a:rPr lang="en-GB" smtClean="0"/>
              <a:t>10</a:t>
            </a:fld>
            <a:endParaRPr lang="en-GB"/>
          </a:p>
        </p:txBody>
      </p:sp>
    </p:spTree>
    <p:extLst>
      <p:ext uri="{BB962C8B-B14F-4D97-AF65-F5344CB8AC3E}">
        <p14:creationId xmlns:p14="http://schemas.microsoft.com/office/powerpoint/2010/main" val="3411645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9C8D79-0ACC-4B93-BD0B-CA340A541A64}"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9734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C8D79-0ACC-4B93-BD0B-CA340A541A64}"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74419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C8D79-0ACC-4B93-BD0B-CA340A541A64}"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238444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C8D79-0ACC-4B93-BD0B-CA340A541A64}"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55262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014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9C8D79-0ACC-4B93-BD0B-CA340A541A64}"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356687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9C8D79-0ACC-4B93-BD0B-CA340A541A64}" type="datetimeFigureOut">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168734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9C8D79-0ACC-4B93-BD0B-CA340A541A64}" type="datetimeFigureOut">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96061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C8D79-0ACC-4B93-BD0B-CA340A541A64}" type="datetimeFigureOut">
              <a:rPr lang="en-GB" smtClean="0"/>
              <a:t>04/10/2016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230029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C8D79-0ACC-4B93-BD0B-CA340A541A64}"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97827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C8D79-0ACC-4B93-BD0B-CA340A541A64}"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2854E-002A-48B1-B728-848D7F67CF55}" type="slidenum">
              <a:rPr lang="en-GB" smtClean="0"/>
              <a:t>‹#›</a:t>
            </a:fld>
            <a:endParaRPr lang="en-GB"/>
          </a:p>
        </p:txBody>
      </p:sp>
    </p:spTree>
    <p:extLst>
      <p:ext uri="{BB962C8B-B14F-4D97-AF65-F5344CB8AC3E}">
        <p14:creationId xmlns:p14="http://schemas.microsoft.com/office/powerpoint/2010/main" val="42972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C8D79-0ACC-4B93-BD0B-CA340A541A64}" type="datetimeFigureOut">
              <a:rPr lang="en-GB" smtClean="0"/>
              <a:t>04/10/2016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2854E-002A-48B1-B728-848D7F67CF55}" type="slidenum">
              <a:rPr lang="en-GB" smtClean="0"/>
              <a:t>‹#›</a:t>
            </a:fld>
            <a:endParaRPr lang="en-GB"/>
          </a:p>
        </p:txBody>
      </p:sp>
      <p:pic>
        <p:nvPicPr>
          <p:cNvPr id="7" name="Picture 6" descr="Healthier_Scotland_CMYK_Positive.eps"/>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236296" y="6188979"/>
            <a:ext cx="1507232" cy="552389"/>
          </a:xfrm>
          <a:prstGeom prst="rect">
            <a:avLst/>
          </a:prstGeom>
        </p:spPr>
      </p:pic>
      <p:pic>
        <p:nvPicPr>
          <p:cNvPr id="8" name="Picture 7" descr="2030 Nursing Email Sig.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67544" y="6021288"/>
            <a:ext cx="1464246" cy="622424"/>
          </a:xfrm>
          <a:prstGeom prst="rect">
            <a:avLst/>
          </a:prstGeom>
        </p:spPr>
      </p:pic>
    </p:spTree>
    <p:extLst>
      <p:ext uri="{BB962C8B-B14F-4D97-AF65-F5344CB8AC3E}">
        <p14:creationId xmlns:p14="http://schemas.microsoft.com/office/powerpoint/2010/main" val="2227811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response.questback.com/scottishgovernment/gtv8az6aq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spcBef>
                <a:spcPts val="0"/>
              </a:spcBef>
              <a:buNone/>
            </a:pPr>
            <a:r>
              <a:rPr lang="en-GB" sz="4400" b="1" dirty="0" smtClean="0">
                <a:solidFill>
                  <a:schemeClr val="bg1">
                    <a:lumMod val="50000"/>
                  </a:schemeClr>
                </a:solidFill>
              </a:rPr>
              <a:t>Developing the </a:t>
            </a:r>
          </a:p>
          <a:p>
            <a:pPr marL="0" indent="0" algn="ctr">
              <a:spcBef>
                <a:spcPts val="0"/>
              </a:spcBef>
              <a:buNone/>
            </a:pPr>
            <a:r>
              <a:rPr lang="en-GB" sz="4400" b="1" dirty="0" smtClean="0">
                <a:solidFill>
                  <a:schemeClr val="bg1">
                    <a:lumMod val="50000"/>
                  </a:schemeClr>
                </a:solidFill>
              </a:rPr>
              <a:t>2030 Nursing Vision</a:t>
            </a:r>
            <a:endParaRPr lang="en-GB" sz="4400" b="1" dirty="0">
              <a:solidFill>
                <a:schemeClr val="bg1">
                  <a:lumMod val="50000"/>
                </a:schemeClr>
              </a:solidFill>
            </a:endParaRPr>
          </a:p>
        </p:txBody>
      </p:sp>
    </p:spTree>
    <p:extLst>
      <p:ext uri="{BB962C8B-B14F-4D97-AF65-F5344CB8AC3E}">
        <p14:creationId xmlns:p14="http://schemas.microsoft.com/office/powerpoint/2010/main" val="3555338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2793071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normAutofit/>
          </a:bodyPr>
          <a:lstStyle/>
          <a:p>
            <a:pPr marL="514350" lvl="0" indent="-514350">
              <a:buFont typeface="+mj-lt"/>
              <a:buAutoNum type="alphaLcParenR"/>
            </a:pPr>
            <a:r>
              <a:rPr lang="en-GB" dirty="0"/>
              <a:t>What role should nursing play in health promotion and public health? </a:t>
            </a:r>
          </a:p>
          <a:p>
            <a:pPr marL="514350" lvl="0" indent="-514350">
              <a:buFont typeface="+mj-lt"/>
              <a:buAutoNum type="alphaLcParenR"/>
            </a:pPr>
            <a:r>
              <a:rPr lang="en-GB" dirty="0"/>
              <a:t>Identify 3 things that need to change to make this possible?</a:t>
            </a:r>
          </a:p>
          <a:p>
            <a:pPr marL="0" indent="0">
              <a:buNone/>
            </a:pPr>
            <a:endParaRPr lang="en-GB" dirty="0"/>
          </a:p>
        </p:txBody>
      </p:sp>
    </p:spTree>
    <p:extLst>
      <p:ext uri="{BB962C8B-B14F-4D97-AF65-F5344CB8AC3E}">
        <p14:creationId xmlns:p14="http://schemas.microsoft.com/office/powerpoint/2010/main" val="2672221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What next</a:t>
            </a:r>
            <a:endParaRPr lang="en-GB" b="1" dirty="0">
              <a:solidFill>
                <a:schemeClr val="tx2"/>
              </a:solidFill>
            </a:endParaRPr>
          </a:p>
        </p:txBody>
      </p:sp>
      <p:sp>
        <p:nvSpPr>
          <p:cNvPr id="3" name="Content Placeholder 2"/>
          <p:cNvSpPr>
            <a:spLocks noGrp="1"/>
          </p:cNvSpPr>
          <p:nvPr>
            <p:ph idx="1"/>
          </p:nvPr>
        </p:nvSpPr>
        <p:spPr/>
        <p:txBody>
          <a:bodyPr>
            <a:normAutofit lnSpcReduction="10000"/>
          </a:bodyPr>
          <a:lstStyle/>
          <a:p>
            <a:r>
              <a:rPr lang="en-GB" dirty="0" smtClean="0"/>
              <a:t>Alternative way of contributing –on line survey </a:t>
            </a:r>
            <a:endParaRPr lang="en-GB" dirty="0" smtClean="0"/>
          </a:p>
          <a:p>
            <a:pPr marL="400050" lvl="1" indent="0">
              <a:buNone/>
            </a:pPr>
            <a:r>
              <a:rPr lang="en-GB" u="sng" dirty="0" smtClean="0">
                <a:hlinkClick r:id="rId3"/>
              </a:rPr>
              <a:t>2030 </a:t>
            </a:r>
            <a:r>
              <a:rPr lang="en-GB" u="sng" dirty="0">
                <a:hlinkClick r:id="rId3"/>
              </a:rPr>
              <a:t>Nursing Vision </a:t>
            </a:r>
            <a:r>
              <a:rPr lang="en-GB" u="sng" dirty="0" smtClean="0">
                <a:hlinkClick r:id="rId3"/>
              </a:rPr>
              <a:t>Survey</a:t>
            </a:r>
            <a:r>
              <a:rPr lang="en-GB" u="sng" dirty="0" smtClean="0"/>
              <a:t> </a:t>
            </a:r>
            <a:endParaRPr lang="en-GB" dirty="0"/>
          </a:p>
          <a:p>
            <a:pPr marL="400050" lvl="1" indent="0">
              <a:buNone/>
            </a:pPr>
            <a:r>
              <a:rPr lang="en-GB" u="sng" dirty="0">
                <a:hlinkClick r:id="rId3"/>
              </a:rPr>
              <a:t>https://response.questback.com/scottishgovernment/gtv8az6aqn</a:t>
            </a:r>
            <a:endParaRPr lang="en-GB" dirty="0"/>
          </a:p>
          <a:p>
            <a:r>
              <a:rPr lang="en-GB" dirty="0"/>
              <a:t> </a:t>
            </a:r>
            <a:r>
              <a:rPr lang="en-GB" dirty="0" smtClean="0"/>
              <a:t>Feedback </a:t>
            </a:r>
            <a:r>
              <a:rPr lang="en-GB" dirty="0" smtClean="0"/>
              <a:t>analysed</a:t>
            </a:r>
          </a:p>
          <a:p>
            <a:r>
              <a:rPr lang="en-GB" dirty="0" smtClean="0"/>
              <a:t>Publish Nursing Vision in summer 2017</a:t>
            </a:r>
          </a:p>
          <a:p>
            <a:pPr marL="0" indent="0">
              <a:buNone/>
            </a:pPr>
            <a:endParaRPr lang="en-GB" dirty="0"/>
          </a:p>
          <a:p>
            <a:pPr marL="0" indent="0">
              <a:buNone/>
            </a:pPr>
            <a:r>
              <a:rPr lang="en-GB" i="1" dirty="0" smtClean="0"/>
              <a:t>               </a:t>
            </a:r>
            <a:r>
              <a:rPr lang="en-GB" b="1" i="1" dirty="0" smtClean="0">
                <a:solidFill>
                  <a:schemeClr val="accent1"/>
                </a:solidFill>
              </a:rPr>
              <a:t>Thank you for taking part</a:t>
            </a:r>
          </a:p>
          <a:p>
            <a:endParaRPr lang="en-GB" dirty="0"/>
          </a:p>
        </p:txBody>
      </p:sp>
    </p:spTree>
    <p:extLst>
      <p:ext uri="{BB962C8B-B14F-4D97-AF65-F5344CB8AC3E}">
        <p14:creationId xmlns:p14="http://schemas.microsoft.com/office/powerpoint/2010/main" val="3839017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What are we trying to achieve?</a:t>
            </a:r>
            <a:endParaRPr lang="en-GB" b="1" dirty="0">
              <a:solidFill>
                <a:schemeClr val="tx2"/>
              </a:solidFill>
            </a:endParaRPr>
          </a:p>
        </p:txBody>
      </p:sp>
      <p:sp>
        <p:nvSpPr>
          <p:cNvPr id="3" name="Content Placeholder 2"/>
          <p:cNvSpPr>
            <a:spLocks noGrp="1"/>
          </p:cNvSpPr>
          <p:nvPr>
            <p:ph idx="1"/>
          </p:nvPr>
        </p:nvSpPr>
        <p:spPr/>
        <p:txBody>
          <a:bodyPr>
            <a:normAutofit/>
          </a:bodyPr>
          <a:lstStyle/>
          <a:p>
            <a:r>
              <a:rPr lang="en-GB" dirty="0" smtClean="0"/>
              <a:t>Develop a vision for maximising the nursing contribution to health and social care</a:t>
            </a:r>
          </a:p>
          <a:p>
            <a:r>
              <a:rPr lang="en-GB" dirty="0" smtClean="0"/>
              <a:t>Improve understanding about the things we do well and the things that need to change</a:t>
            </a:r>
          </a:p>
          <a:p>
            <a:r>
              <a:rPr lang="en-GB" dirty="0" smtClean="0"/>
              <a:t>Develop an early contribution to inform the </a:t>
            </a:r>
            <a:r>
              <a:rPr lang="en-GB" dirty="0" err="1" smtClean="0"/>
              <a:t>NMC</a:t>
            </a:r>
            <a:r>
              <a:rPr lang="en-GB" dirty="0" smtClean="0"/>
              <a:t> review of pre-registration nursing education standards.</a:t>
            </a:r>
            <a:endParaRPr lang="en-GB" dirty="0"/>
          </a:p>
        </p:txBody>
      </p:sp>
    </p:spTree>
    <p:extLst>
      <p:ext uri="{BB962C8B-B14F-4D97-AF65-F5344CB8AC3E}">
        <p14:creationId xmlns:p14="http://schemas.microsoft.com/office/powerpoint/2010/main" val="3126246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Background</a:t>
            </a:r>
            <a:endParaRPr lang="en-GB" b="1" dirty="0">
              <a:solidFill>
                <a:schemeClr val="tx2"/>
              </a:solidFill>
            </a:endParaRPr>
          </a:p>
        </p:txBody>
      </p:sp>
      <p:sp>
        <p:nvSpPr>
          <p:cNvPr id="3" name="Content Placeholder 2"/>
          <p:cNvSpPr>
            <a:spLocks noGrp="1"/>
          </p:cNvSpPr>
          <p:nvPr>
            <p:ph idx="1"/>
          </p:nvPr>
        </p:nvSpPr>
        <p:spPr/>
        <p:txBody>
          <a:bodyPr>
            <a:normAutofit lnSpcReduction="10000"/>
          </a:bodyPr>
          <a:lstStyle/>
          <a:p>
            <a:r>
              <a:rPr lang="en-GB" dirty="0" err="1" smtClean="0"/>
              <a:t>NHS</a:t>
            </a:r>
            <a:r>
              <a:rPr lang="en-GB" dirty="0" smtClean="0"/>
              <a:t> is Scotland’s biggest employer. Nurses &amp; midwives make up 55% of the </a:t>
            </a:r>
            <a:r>
              <a:rPr lang="en-GB" dirty="0" err="1" smtClean="0"/>
              <a:t>NHS</a:t>
            </a:r>
            <a:r>
              <a:rPr lang="en-GB" dirty="0" smtClean="0"/>
              <a:t> Scotland workforce, and 85% of the clinical workforce</a:t>
            </a:r>
          </a:p>
          <a:p>
            <a:r>
              <a:rPr lang="en-GB" dirty="0" smtClean="0"/>
              <a:t>90% of nursing and midwifery staff are female, 10% are male</a:t>
            </a:r>
          </a:p>
          <a:p>
            <a:r>
              <a:rPr lang="en-GB" dirty="0" smtClean="0"/>
              <a:t>Nurses are central to delivering: National Clinical Strategy, Health &amp; Social Care Integration, &amp; the on-going transformation and reform of services.</a:t>
            </a:r>
          </a:p>
          <a:p>
            <a:endParaRPr lang="en-GB" dirty="0"/>
          </a:p>
        </p:txBody>
      </p:sp>
    </p:spTree>
    <p:extLst>
      <p:ext uri="{BB962C8B-B14F-4D97-AF65-F5344CB8AC3E}">
        <p14:creationId xmlns:p14="http://schemas.microsoft.com/office/powerpoint/2010/main" val="2534543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Engagement process</a:t>
            </a:r>
            <a:endParaRPr lang="en-GB"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0774414"/>
              </p:ext>
            </p:extLst>
          </p:nvPr>
        </p:nvGraphicFramePr>
        <p:xfrm>
          <a:off x="467544" y="1268760"/>
          <a:ext cx="822960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0118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Engagement themes</a:t>
            </a:r>
            <a:endParaRPr lang="en-GB" b="1" dirty="0">
              <a:solidFill>
                <a:schemeClr val="tx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81726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692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4064477"/>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normAutofit fontScale="92500" lnSpcReduction="10000"/>
          </a:bodyPr>
          <a:lstStyle/>
          <a:p>
            <a:pPr marL="514350" indent="-514350">
              <a:buFont typeface="+mj-lt"/>
              <a:buAutoNum type="alphaLcParenR"/>
            </a:pPr>
            <a:r>
              <a:rPr lang="en-GB" dirty="0" smtClean="0"/>
              <a:t>How would you like people to think about nursing: what 3 words or phrases would you like people to associate with nursing?</a:t>
            </a:r>
          </a:p>
          <a:p>
            <a:pPr marL="514350" indent="-514350">
              <a:buFont typeface="+mj-lt"/>
              <a:buAutoNum type="alphaLcParenR"/>
            </a:pPr>
            <a:r>
              <a:rPr lang="en-GB" dirty="0" smtClean="0"/>
              <a:t>What can nursing contribute to health and social care by 2030?</a:t>
            </a:r>
          </a:p>
          <a:p>
            <a:pPr marL="514350" indent="-514350">
              <a:buFont typeface="+mj-lt"/>
              <a:buAutoNum type="alphaLcParenR"/>
            </a:pPr>
            <a:r>
              <a:rPr lang="en-GB" dirty="0" smtClean="0"/>
              <a:t>Think about the good examples of care and compassion that you have seen, heard about, or demonstrated recently. What should ‘care and compassion’ look like in the context of the future nursing workforce?</a:t>
            </a:r>
            <a:endParaRPr lang="en-GB" dirty="0"/>
          </a:p>
        </p:txBody>
      </p:sp>
    </p:spTree>
    <p:extLst>
      <p:ext uri="{BB962C8B-B14F-4D97-AF65-F5344CB8AC3E}">
        <p14:creationId xmlns:p14="http://schemas.microsoft.com/office/powerpoint/2010/main" val="790118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63683965"/>
              </p:ext>
            </p:extLst>
          </p:nvPr>
        </p:nvGraphicFramePr>
        <p:xfrm>
          <a:off x="467544" y="476672"/>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normAutofit/>
          </a:bodyPr>
          <a:lstStyle/>
          <a:p>
            <a:pPr marL="514350" lvl="0" indent="-514350">
              <a:buFont typeface="+mj-lt"/>
              <a:buAutoNum type="alphaLcParenR"/>
            </a:pPr>
            <a:r>
              <a:rPr lang="en-GB" dirty="0"/>
              <a:t>How can we position nursing as a really attractive career choice for new entrants? </a:t>
            </a:r>
          </a:p>
          <a:p>
            <a:pPr marL="514350" lvl="0" indent="-514350">
              <a:buFont typeface="+mj-lt"/>
              <a:buAutoNum type="alphaLcParenR"/>
            </a:pPr>
            <a:r>
              <a:rPr lang="en-GB" dirty="0"/>
              <a:t>What do we do well and what needs to change to make all nurses feel valued and want to remain in the profession?</a:t>
            </a:r>
          </a:p>
          <a:p>
            <a:pPr marL="514350" indent="-514350">
              <a:buFont typeface="+mj-lt"/>
              <a:buAutoNum type="alphaLcParenR"/>
            </a:pPr>
            <a:endParaRPr lang="en-GB" dirty="0"/>
          </a:p>
        </p:txBody>
      </p:sp>
    </p:spTree>
    <p:extLst>
      <p:ext uri="{BB962C8B-B14F-4D97-AF65-F5344CB8AC3E}">
        <p14:creationId xmlns:p14="http://schemas.microsoft.com/office/powerpoint/2010/main" val="3388671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0613666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normAutofit fontScale="92500" lnSpcReduction="20000"/>
          </a:bodyPr>
          <a:lstStyle/>
          <a:p>
            <a:pPr marL="514350" lvl="0" indent="-514350">
              <a:buFont typeface="+mj-lt"/>
              <a:buAutoNum type="alphaLcParenR"/>
            </a:pPr>
            <a:r>
              <a:rPr lang="en-GB" dirty="0"/>
              <a:t>How should pre-registration training change to reflect the population needs as we move towards 2030? </a:t>
            </a:r>
          </a:p>
          <a:p>
            <a:pPr marL="514350" lvl="0" indent="-514350">
              <a:buFont typeface="+mj-lt"/>
              <a:buAutoNum type="alphaLcParenR"/>
            </a:pPr>
            <a:r>
              <a:rPr lang="en-GB" dirty="0"/>
              <a:t>How should </a:t>
            </a:r>
            <a:r>
              <a:rPr lang="en-GB" dirty="0" smtClean="0"/>
              <a:t>post-registration </a:t>
            </a:r>
            <a:r>
              <a:rPr lang="en-GB" dirty="0"/>
              <a:t>training reflect these changes?</a:t>
            </a:r>
          </a:p>
          <a:p>
            <a:pPr marL="514350" lvl="0" indent="-514350">
              <a:buFont typeface="+mj-lt"/>
              <a:buAutoNum type="alphaLcParenR"/>
            </a:pPr>
            <a:r>
              <a:rPr lang="en-GB" dirty="0"/>
              <a:t>What is needed from the </a:t>
            </a:r>
            <a:r>
              <a:rPr lang="en-GB" dirty="0" smtClean="0"/>
              <a:t>clinical </a:t>
            </a:r>
            <a:r>
              <a:rPr lang="en-GB" dirty="0"/>
              <a:t>skills aspects </a:t>
            </a:r>
            <a:r>
              <a:rPr lang="en-GB" dirty="0" smtClean="0"/>
              <a:t>of (pre </a:t>
            </a:r>
            <a:r>
              <a:rPr lang="en-GB" dirty="0"/>
              <a:t>and post-registration) </a:t>
            </a:r>
            <a:r>
              <a:rPr lang="en-GB" dirty="0" smtClean="0"/>
              <a:t>nurse </a:t>
            </a:r>
            <a:r>
              <a:rPr lang="en-GB" dirty="0"/>
              <a:t>training and how could this be enhanced?</a:t>
            </a:r>
          </a:p>
          <a:p>
            <a:pPr marL="514350" lvl="0" indent="-514350">
              <a:buFont typeface="+mj-lt"/>
              <a:buAutoNum type="alphaLcParenR"/>
            </a:pPr>
            <a:r>
              <a:rPr lang="en-GB" dirty="0"/>
              <a:t>How should the role of nursing evolve to reflect the population needs as we move towards 2030?</a:t>
            </a:r>
          </a:p>
          <a:p>
            <a:pPr marL="514350" indent="-514350">
              <a:buFont typeface="+mj-lt"/>
              <a:buAutoNum type="alphaLcParenR"/>
            </a:pPr>
            <a:endParaRPr lang="en-GB" dirty="0"/>
          </a:p>
        </p:txBody>
      </p:sp>
    </p:spTree>
    <p:extLst>
      <p:ext uri="{BB962C8B-B14F-4D97-AF65-F5344CB8AC3E}">
        <p14:creationId xmlns:p14="http://schemas.microsoft.com/office/powerpoint/2010/main" val="2398859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5324876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normAutofit/>
          </a:bodyPr>
          <a:lstStyle/>
          <a:p>
            <a:pPr marL="514350" lvl="0" indent="-514350">
              <a:buFont typeface="+mj-lt"/>
              <a:buAutoNum type="alphaLcParenR"/>
            </a:pPr>
            <a:r>
              <a:rPr lang="en-GB" dirty="0"/>
              <a:t>What role should nurses play in the context of </a:t>
            </a:r>
            <a:r>
              <a:rPr lang="en-GB" dirty="0" smtClean="0"/>
              <a:t>more care being provided in the community (integrated </a:t>
            </a:r>
            <a:r>
              <a:rPr lang="en-GB" dirty="0"/>
              <a:t>health and social </a:t>
            </a:r>
            <a:r>
              <a:rPr lang="en-GB" dirty="0" smtClean="0"/>
              <a:t>care)?</a:t>
            </a:r>
            <a:endParaRPr lang="en-GB" dirty="0"/>
          </a:p>
          <a:p>
            <a:pPr marL="0" indent="0">
              <a:buNone/>
            </a:pPr>
            <a:endParaRPr lang="en-GB" dirty="0"/>
          </a:p>
        </p:txBody>
      </p:sp>
    </p:spTree>
    <p:extLst>
      <p:ext uri="{BB962C8B-B14F-4D97-AF65-F5344CB8AC3E}">
        <p14:creationId xmlns:p14="http://schemas.microsoft.com/office/powerpoint/2010/main" val="2006331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2259</TotalTime>
  <Words>1164</Words>
  <Application>Microsoft Office PowerPoint</Application>
  <PresentationFormat>On-screen Show (4:3)</PresentationFormat>
  <Paragraphs>103</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What are we trying to achieve?</vt:lpstr>
      <vt:lpstr>Background</vt:lpstr>
      <vt:lpstr>Engagement process</vt:lpstr>
      <vt:lpstr>Engagement themes</vt:lpstr>
      <vt:lpstr>PowerPoint Presentation</vt:lpstr>
      <vt:lpstr>PowerPoint Presentation</vt:lpstr>
      <vt:lpstr>PowerPoint Presentation</vt:lpstr>
      <vt:lpstr>PowerPoint Presentation</vt:lpstr>
      <vt:lpstr>PowerPoint Presentation</vt:lpstr>
      <vt:lpstr>What next</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 vision; why now?</dc:title>
  <dc:creator>u416760</dc:creator>
  <cp:lastModifiedBy>N320471</cp:lastModifiedBy>
  <cp:revision>51</cp:revision>
  <cp:lastPrinted>2016-10-03T08:46:26Z</cp:lastPrinted>
  <dcterms:created xsi:type="dcterms:W3CDTF">2016-04-19T08:10:27Z</dcterms:created>
  <dcterms:modified xsi:type="dcterms:W3CDTF">2016-10-04T12:58:37Z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A15544061</vt:lpwstr>
  </property>
  <property fmtid="{D5CDD505-2E9C-101B-9397-08002B2CF9AE}" pid="4" name="Objective-Title">
    <vt:lpwstr>Nursing Vision 2030 - Engagement toolkit -Slides</vt:lpwstr>
  </property>
  <property fmtid="{D5CDD505-2E9C-101B-9397-08002B2CF9AE}" pid="5" name="Objective-Comment">
    <vt:lpwstr>
    </vt:lpwstr>
  </property>
  <property fmtid="{D5CDD505-2E9C-101B-9397-08002B2CF9AE}" pid="6" name="Objective-CreationStamp">
    <vt:filetime>2016-10-03T08:45:43Z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vt:lpwstr>
  </property>
  <property fmtid="{D5CDD505-2E9C-101B-9397-08002B2CF9AE}" pid="10" name="Objective-ModificationStamp">
    <vt:filetime>2016-10-04T12:53:54Z</vt:filetime>
  </property>
  <property fmtid="{D5CDD505-2E9C-101B-9397-08002B2CF9AE}" pid="11" name="Objective-Owner">
    <vt:lpwstr>Gallacher, Mandy M (N320471)</vt:lpwstr>
  </property>
  <property fmtid="{D5CDD505-2E9C-101B-9397-08002B2CF9AE}" pid="12" name="Objective-Path">
    <vt:lpwstr>Objective Global Folder:SG File Plan:Health, nutrition and care:Carers and health professionals:General:Advice and policy: Carers and health professionals - general:Health Professionals: Nursing - Nursing Vision: 2016-2017:</vt:lpwstr>
  </property>
  <property fmtid="{D5CDD505-2E9C-101B-9397-08002B2CF9AE}" pid="13" name="Objective-Parent">
    <vt:lpwstr>Health Professionals: Nursing - Nursing Vision: 2016-2017</vt:lpwstr>
  </property>
  <property fmtid="{D5CDD505-2E9C-101B-9397-08002B2CF9AE}" pid="14" name="Objective-State">
    <vt:lpwstr>Being Edited</vt:lpwstr>
  </property>
  <property fmtid="{D5CDD505-2E9C-101B-9397-08002B2CF9AE}" pid="15" name="Objective-Version">
    <vt:lpwstr>0.5</vt:lpwstr>
  </property>
  <property fmtid="{D5CDD505-2E9C-101B-9397-08002B2CF9AE}" pid="16" name="Objective-VersionNumber">
    <vt:i4>5</vt:i4>
  </property>
  <property fmtid="{D5CDD505-2E9C-101B-9397-08002B2CF9AE}" pid="17" name="Objective-VersionComment">
    <vt:lpwstr>
    </vt:lpwstr>
  </property>
  <property fmtid="{D5CDD505-2E9C-101B-9397-08002B2CF9AE}" pid="18" name="Objective-FileNumber">
    <vt:lpwstr>CORR/6510</vt:lpwstr>
  </property>
  <property fmtid="{D5CDD505-2E9C-101B-9397-08002B2CF9AE}" pid="19" name="Objective-Classification">
    <vt:lpwstr>[Inherited - OFFICIAL]</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